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53"/>
  </p:notesMasterIdLst>
  <p:sldIdLst>
    <p:sldId id="413" r:id="rId2"/>
    <p:sldId id="377" r:id="rId3"/>
    <p:sldId id="1301" r:id="rId4"/>
    <p:sldId id="1307" r:id="rId5"/>
    <p:sldId id="1302" r:id="rId6"/>
    <p:sldId id="1303" r:id="rId7"/>
    <p:sldId id="1304" r:id="rId8"/>
    <p:sldId id="1308" r:id="rId9"/>
    <p:sldId id="1309" r:id="rId10"/>
    <p:sldId id="1310" r:id="rId11"/>
    <p:sldId id="1311" r:id="rId12"/>
    <p:sldId id="1305" r:id="rId13"/>
    <p:sldId id="1322" r:id="rId14"/>
    <p:sldId id="1306" r:id="rId15"/>
    <p:sldId id="1313" r:id="rId16"/>
    <p:sldId id="1312" r:id="rId17"/>
    <p:sldId id="1314" r:id="rId18"/>
    <p:sldId id="1315" r:id="rId19"/>
    <p:sldId id="1316" r:id="rId20"/>
    <p:sldId id="1317" r:id="rId21"/>
    <p:sldId id="1319" r:id="rId22"/>
    <p:sldId id="1323" r:id="rId23"/>
    <p:sldId id="1318" r:id="rId24"/>
    <p:sldId id="1320" r:id="rId25"/>
    <p:sldId id="1324" r:id="rId26"/>
    <p:sldId id="1321" r:id="rId27"/>
    <p:sldId id="1325" r:id="rId28"/>
    <p:sldId id="1327" r:id="rId29"/>
    <p:sldId id="1329" r:id="rId30"/>
    <p:sldId id="1328" r:id="rId31"/>
    <p:sldId id="1330" r:id="rId32"/>
    <p:sldId id="1326" r:id="rId33"/>
    <p:sldId id="1331" r:id="rId34"/>
    <p:sldId id="1332" r:id="rId35"/>
    <p:sldId id="1333" r:id="rId36"/>
    <p:sldId id="1334" r:id="rId37"/>
    <p:sldId id="1335" r:id="rId38"/>
    <p:sldId id="1336" r:id="rId39"/>
    <p:sldId id="1337" r:id="rId40"/>
    <p:sldId id="1338" r:id="rId41"/>
    <p:sldId id="1339" r:id="rId42"/>
    <p:sldId id="1340" r:id="rId43"/>
    <p:sldId id="1341" r:id="rId44"/>
    <p:sldId id="1342" r:id="rId45"/>
    <p:sldId id="1343" r:id="rId46"/>
    <p:sldId id="1344" r:id="rId47"/>
    <p:sldId id="1345" r:id="rId48"/>
    <p:sldId id="1346" r:id="rId49"/>
    <p:sldId id="1347" r:id="rId50"/>
    <p:sldId id="1275" r:id="rId51"/>
    <p:sldId id="1132" r:id="rId52"/>
  </p:sldIdLst>
  <p:sldSz cx="12192000" cy="6858000"/>
  <p:notesSz cx="7315200" cy="9601200"/>
  <p:defaultTextStyle>
    <a:defPPr>
      <a:defRPr lang="fa-IR"/>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1000"/>
    <a:srgbClr val="0000FF"/>
    <a:srgbClr val="FDFDFD"/>
    <a:srgbClr val="FFDA65"/>
    <a:srgbClr val="D6295A"/>
    <a:srgbClr val="FBD4B5"/>
    <a:srgbClr val="B889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985" autoAdjust="0"/>
    <p:restoredTop sz="94364" autoAdjust="0"/>
  </p:normalViewPr>
  <p:slideViewPr>
    <p:cSldViewPr>
      <p:cViewPr varScale="1">
        <p:scale>
          <a:sx n="101" d="100"/>
          <a:sy n="101" d="100"/>
        </p:scale>
        <p:origin x="102" y="264"/>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56" d="100"/>
          <a:sy n="56" d="100"/>
        </p:scale>
        <p:origin x="2856"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CE12F181-8197-4DBA-A21A-9728632EA5EB}" type="datetimeFigureOut">
              <a:rPr lang="en-US" smtClean="0"/>
              <a:t>12/20/2021</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A7586913-E005-4DED-ABE8-28EA80E1A1FE}" type="slidenum">
              <a:rPr lang="en-US" smtClean="0"/>
              <a:t>‹#›</a:t>
            </a:fld>
            <a:endParaRPr lang="en-US"/>
          </a:p>
        </p:txBody>
      </p:sp>
    </p:spTree>
    <p:extLst>
      <p:ext uri="{BB962C8B-B14F-4D97-AF65-F5344CB8AC3E}">
        <p14:creationId xmlns:p14="http://schemas.microsoft.com/office/powerpoint/2010/main" val="2057785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10"/>
          </p:nvPr>
        </p:nvSpPr>
        <p:spPr/>
        <p:txBody>
          <a:bodyPr/>
          <a:lstStyle/>
          <a:p>
            <a:fld id="{A7586913-E005-4DED-ABE8-28EA80E1A1FE}" type="slidenum">
              <a:rPr lang="en-US" smtClean="0"/>
              <a:t>1</a:t>
            </a:fld>
            <a:endParaRPr lang="en-US"/>
          </a:p>
        </p:txBody>
      </p:sp>
    </p:spTree>
    <p:extLst>
      <p:ext uri="{BB962C8B-B14F-4D97-AF65-F5344CB8AC3E}">
        <p14:creationId xmlns:p14="http://schemas.microsoft.com/office/powerpoint/2010/main" val="1116546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rtl="0"/>
            <a:endParaRPr lang="en-US" dirty="0"/>
          </a:p>
        </p:txBody>
      </p:sp>
      <p:sp>
        <p:nvSpPr>
          <p:cNvPr id="4" name="Slide Number Placeholder 3"/>
          <p:cNvSpPr>
            <a:spLocks noGrp="1"/>
          </p:cNvSpPr>
          <p:nvPr>
            <p:ph type="sldNum" sz="quarter" idx="10"/>
          </p:nvPr>
        </p:nvSpPr>
        <p:spPr/>
        <p:txBody>
          <a:bodyPr/>
          <a:lstStyle/>
          <a:p>
            <a:fld id="{A7586913-E005-4DED-ABE8-28EA80E1A1FE}" type="slidenum">
              <a:rPr lang="en-US" smtClean="0"/>
              <a:t>2</a:t>
            </a:fld>
            <a:endParaRPr lang="en-US"/>
          </a:p>
        </p:txBody>
      </p:sp>
    </p:spTree>
    <p:extLst>
      <p:ext uri="{BB962C8B-B14F-4D97-AF65-F5344CB8AC3E}">
        <p14:creationId xmlns:p14="http://schemas.microsoft.com/office/powerpoint/2010/main" val="3772681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fa-I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fa-IR"/>
          </a:p>
        </p:txBody>
      </p:sp>
      <p:sp>
        <p:nvSpPr>
          <p:cNvPr id="4" name="Date Placeholder 3"/>
          <p:cNvSpPr>
            <a:spLocks noGrp="1"/>
          </p:cNvSpPr>
          <p:nvPr>
            <p:ph type="dt" sz="half" idx="10"/>
          </p:nvPr>
        </p:nvSpPr>
        <p:spPr/>
        <p:txBody>
          <a:bodyPr/>
          <a:lstStyle/>
          <a:p>
            <a:fld id="{971DEFA7-9756-4609-9716-CF4C089523B7}" type="datetimeFigureOut">
              <a:rPr lang="fa-IR" smtClean="0"/>
              <a:t>16/05/1443</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2592367B-856B-4A93-9CB6-59BFE6CB1E10}" type="slidenum">
              <a:rPr lang="fa-IR" smtClean="0"/>
              <a:t>‹#›</a:t>
            </a:fld>
            <a:endParaRPr lang="fa-IR"/>
          </a:p>
        </p:txBody>
      </p:sp>
    </p:spTree>
    <p:extLst>
      <p:ext uri="{BB962C8B-B14F-4D97-AF65-F5344CB8AC3E}">
        <p14:creationId xmlns:p14="http://schemas.microsoft.com/office/powerpoint/2010/main" val="2908237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a-I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p:cNvSpPr>
            <a:spLocks noGrp="1"/>
          </p:cNvSpPr>
          <p:nvPr>
            <p:ph type="dt" sz="half" idx="10"/>
          </p:nvPr>
        </p:nvSpPr>
        <p:spPr/>
        <p:txBody>
          <a:bodyPr/>
          <a:lstStyle/>
          <a:p>
            <a:fld id="{971DEFA7-9756-4609-9716-CF4C089523B7}" type="datetimeFigureOut">
              <a:rPr lang="fa-IR" smtClean="0"/>
              <a:t>16/05/1443</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2592367B-856B-4A93-9CB6-59BFE6CB1E10}" type="slidenum">
              <a:rPr lang="fa-IR" smtClean="0"/>
              <a:t>‹#›</a:t>
            </a:fld>
            <a:endParaRPr lang="fa-IR"/>
          </a:p>
        </p:txBody>
      </p:sp>
    </p:spTree>
    <p:extLst>
      <p:ext uri="{BB962C8B-B14F-4D97-AF65-F5344CB8AC3E}">
        <p14:creationId xmlns:p14="http://schemas.microsoft.com/office/powerpoint/2010/main" val="3716394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fa-I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p:cNvSpPr>
            <a:spLocks noGrp="1"/>
          </p:cNvSpPr>
          <p:nvPr>
            <p:ph type="dt" sz="half" idx="10"/>
          </p:nvPr>
        </p:nvSpPr>
        <p:spPr/>
        <p:txBody>
          <a:bodyPr/>
          <a:lstStyle/>
          <a:p>
            <a:fld id="{971DEFA7-9756-4609-9716-CF4C089523B7}" type="datetimeFigureOut">
              <a:rPr lang="fa-IR" smtClean="0"/>
              <a:t>16/05/1443</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2592367B-856B-4A93-9CB6-59BFE6CB1E10}" type="slidenum">
              <a:rPr lang="fa-IR" smtClean="0"/>
              <a:t>‹#›</a:t>
            </a:fld>
            <a:endParaRPr lang="fa-IR"/>
          </a:p>
        </p:txBody>
      </p:sp>
    </p:spTree>
    <p:extLst>
      <p:ext uri="{BB962C8B-B14F-4D97-AF65-F5344CB8AC3E}">
        <p14:creationId xmlns:p14="http://schemas.microsoft.com/office/powerpoint/2010/main" val="3603031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a-I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p:cNvSpPr>
            <a:spLocks noGrp="1"/>
          </p:cNvSpPr>
          <p:nvPr>
            <p:ph type="dt" sz="half" idx="10"/>
          </p:nvPr>
        </p:nvSpPr>
        <p:spPr/>
        <p:txBody>
          <a:bodyPr/>
          <a:lstStyle/>
          <a:p>
            <a:fld id="{971DEFA7-9756-4609-9716-CF4C089523B7}" type="datetimeFigureOut">
              <a:rPr lang="fa-IR" smtClean="0"/>
              <a:t>16/05/1443</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2592367B-856B-4A93-9CB6-59BFE6CB1E10}" type="slidenum">
              <a:rPr lang="fa-IR" smtClean="0"/>
              <a:t>‹#›</a:t>
            </a:fld>
            <a:endParaRPr lang="fa-IR"/>
          </a:p>
        </p:txBody>
      </p:sp>
    </p:spTree>
    <p:extLst>
      <p:ext uri="{BB962C8B-B14F-4D97-AF65-F5344CB8AC3E}">
        <p14:creationId xmlns:p14="http://schemas.microsoft.com/office/powerpoint/2010/main" val="3521557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r">
              <a:defRPr sz="4000" b="1" cap="all"/>
            </a:lvl1pPr>
          </a:lstStyle>
          <a:p>
            <a:r>
              <a:rPr lang="en-US"/>
              <a:t>Click to edit Master title style</a:t>
            </a:r>
            <a:endParaRPr lang="fa-I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1DEFA7-9756-4609-9716-CF4C089523B7}" type="datetimeFigureOut">
              <a:rPr lang="fa-IR" smtClean="0"/>
              <a:t>16/05/1443</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2592367B-856B-4A93-9CB6-59BFE6CB1E10}" type="slidenum">
              <a:rPr lang="fa-IR" smtClean="0"/>
              <a:t>‹#›</a:t>
            </a:fld>
            <a:endParaRPr lang="fa-IR"/>
          </a:p>
        </p:txBody>
      </p:sp>
    </p:spTree>
    <p:extLst>
      <p:ext uri="{BB962C8B-B14F-4D97-AF65-F5344CB8AC3E}">
        <p14:creationId xmlns:p14="http://schemas.microsoft.com/office/powerpoint/2010/main" val="640269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a-I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5" name="Date Placeholder 4"/>
          <p:cNvSpPr>
            <a:spLocks noGrp="1"/>
          </p:cNvSpPr>
          <p:nvPr>
            <p:ph type="dt" sz="half" idx="10"/>
          </p:nvPr>
        </p:nvSpPr>
        <p:spPr/>
        <p:txBody>
          <a:bodyPr/>
          <a:lstStyle/>
          <a:p>
            <a:fld id="{971DEFA7-9756-4609-9716-CF4C089523B7}" type="datetimeFigureOut">
              <a:rPr lang="fa-IR" smtClean="0"/>
              <a:t>16/05/1443</a:t>
            </a:fld>
            <a:endParaRPr lang="fa-IR"/>
          </a:p>
        </p:txBody>
      </p:sp>
      <p:sp>
        <p:nvSpPr>
          <p:cNvPr id="6" name="Footer Placeholder 5"/>
          <p:cNvSpPr>
            <a:spLocks noGrp="1"/>
          </p:cNvSpPr>
          <p:nvPr>
            <p:ph type="ftr" sz="quarter" idx="11"/>
          </p:nvPr>
        </p:nvSpPr>
        <p:spPr/>
        <p:txBody>
          <a:bodyPr/>
          <a:lstStyle/>
          <a:p>
            <a:endParaRPr lang="fa-IR"/>
          </a:p>
        </p:txBody>
      </p:sp>
      <p:sp>
        <p:nvSpPr>
          <p:cNvPr id="7" name="Slide Number Placeholder 6"/>
          <p:cNvSpPr>
            <a:spLocks noGrp="1"/>
          </p:cNvSpPr>
          <p:nvPr>
            <p:ph type="sldNum" sz="quarter" idx="12"/>
          </p:nvPr>
        </p:nvSpPr>
        <p:spPr/>
        <p:txBody>
          <a:bodyPr/>
          <a:lstStyle/>
          <a:p>
            <a:fld id="{2592367B-856B-4A93-9CB6-59BFE6CB1E10}" type="slidenum">
              <a:rPr lang="fa-IR" smtClean="0"/>
              <a:t>‹#›</a:t>
            </a:fld>
            <a:endParaRPr lang="fa-IR"/>
          </a:p>
        </p:txBody>
      </p:sp>
    </p:spTree>
    <p:extLst>
      <p:ext uri="{BB962C8B-B14F-4D97-AF65-F5344CB8AC3E}">
        <p14:creationId xmlns:p14="http://schemas.microsoft.com/office/powerpoint/2010/main" val="1041064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fa-I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7" name="Date Placeholder 6"/>
          <p:cNvSpPr>
            <a:spLocks noGrp="1"/>
          </p:cNvSpPr>
          <p:nvPr>
            <p:ph type="dt" sz="half" idx="10"/>
          </p:nvPr>
        </p:nvSpPr>
        <p:spPr/>
        <p:txBody>
          <a:bodyPr/>
          <a:lstStyle/>
          <a:p>
            <a:fld id="{971DEFA7-9756-4609-9716-CF4C089523B7}" type="datetimeFigureOut">
              <a:rPr lang="fa-IR" smtClean="0"/>
              <a:t>16/05/1443</a:t>
            </a:fld>
            <a:endParaRPr lang="fa-IR"/>
          </a:p>
        </p:txBody>
      </p:sp>
      <p:sp>
        <p:nvSpPr>
          <p:cNvPr id="8" name="Footer Placeholder 7"/>
          <p:cNvSpPr>
            <a:spLocks noGrp="1"/>
          </p:cNvSpPr>
          <p:nvPr>
            <p:ph type="ftr" sz="quarter" idx="11"/>
          </p:nvPr>
        </p:nvSpPr>
        <p:spPr/>
        <p:txBody>
          <a:bodyPr/>
          <a:lstStyle/>
          <a:p>
            <a:endParaRPr lang="fa-IR"/>
          </a:p>
        </p:txBody>
      </p:sp>
      <p:sp>
        <p:nvSpPr>
          <p:cNvPr id="9" name="Slide Number Placeholder 8"/>
          <p:cNvSpPr>
            <a:spLocks noGrp="1"/>
          </p:cNvSpPr>
          <p:nvPr>
            <p:ph type="sldNum" sz="quarter" idx="12"/>
          </p:nvPr>
        </p:nvSpPr>
        <p:spPr/>
        <p:txBody>
          <a:bodyPr/>
          <a:lstStyle/>
          <a:p>
            <a:fld id="{2592367B-856B-4A93-9CB6-59BFE6CB1E10}" type="slidenum">
              <a:rPr lang="fa-IR" smtClean="0"/>
              <a:t>‹#›</a:t>
            </a:fld>
            <a:endParaRPr lang="fa-IR"/>
          </a:p>
        </p:txBody>
      </p:sp>
    </p:spTree>
    <p:extLst>
      <p:ext uri="{BB962C8B-B14F-4D97-AF65-F5344CB8AC3E}">
        <p14:creationId xmlns:p14="http://schemas.microsoft.com/office/powerpoint/2010/main" val="3679519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a-IR"/>
          </a:p>
        </p:txBody>
      </p:sp>
      <p:sp>
        <p:nvSpPr>
          <p:cNvPr id="3" name="Date Placeholder 2"/>
          <p:cNvSpPr>
            <a:spLocks noGrp="1"/>
          </p:cNvSpPr>
          <p:nvPr>
            <p:ph type="dt" sz="half" idx="10"/>
          </p:nvPr>
        </p:nvSpPr>
        <p:spPr/>
        <p:txBody>
          <a:bodyPr/>
          <a:lstStyle/>
          <a:p>
            <a:fld id="{971DEFA7-9756-4609-9716-CF4C089523B7}" type="datetimeFigureOut">
              <a:rPr lang="fa-IR" smtClean="0"/>
              <a:t>16/05/1443</a:t>
            </a:fld>
            <a:endParaRPr lang="fa-IR"/>
          </a:p>
        </p:txBody>
      </p:sp>
      <p:sp>
        <p:nvSpPr>
          <p:cNvPr id="4" name="Footer Placeholder 3"/>
          <p:cNvSpPr>
            <a:spLocks noGrp="1"/>
          </p:cNvSpPr>
          <p:nvPr>
            <p:ph type="ftr" sz="quarter" idx="11"/>
          </p:nvPr>
        </p:nvSpPr>
        <p:spPr/>
        <p:txBody>
          <a:bodyPr/>
          <a:lstStyle/>
          <a:p>
            <a:endParaRPr lang="fa-IR"/>
          </a:p>
        </p:txBody>
      </p:sp>
      <p:sp>
        <p:nvSpPr>
          <p:cNvPr id="5" name="Slide Number Placeholder 4"/>
          <p:cNvSpPr>
            <a:spLocks noGrp="1"/>
          </p:cNvSpPr>
          <p:nvPr>
            <p:ph type="sldNum" sz="quarter" idx="12"/>
          </p:nvPr>
        </p:nvSpPr>
        <p:spPr/>
        <p:txBody>
          <a:bodyPr/>
          <a:lstStyle/>
          <a:p>
            <a:fld id="{2592367B-856B-4A93-9CB6-59BFE6CB1E10}" type="slidenum">
              <a:rPr lang="fa-IR" smtClean="0"/>
              <a:t>‹#›</a:t>
            </a:fld>
            <a:endParaRPr lang="fa-IR"/>
          </a:p>
        </p:txBody>
      </p:sp>
    </p:spTree>
    <p:extLst>
      <p:ext uri="{BB962C8B-B14F-4D97-AF65-F5344CB8AC3E}">
        <p14:creationId xmlns:p14="http://schemas.microsoft.com/office/powerpoint/2010/main" val="3963845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p:cNvSpPr/>
          <p:nvPr userDrawn="1"/>
        </p:nvSpPr>
        <p:spPr>
          <a:xfrm>
            <a:off x="2227" y="653589"/>
            <a:ext cx="1845301" cy="11111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800"/>
          </a:p>
        </p:txBody>
      </p:sp>
      <p:pic>
        <p:nvPicPr>
          <p:cNvPr id="6" name="Picture 2" descr="نیک آموز">
            <a:extLst>
              <a:ext uri="{FF2B5EF4-FFF2-40B4-BE49-F238E27FC236}">
                <a16:creationId xmlns:a16="http://schemas.microsoft.com/office/drawing/2014/main" id="{16C00E8F-1F5B-4E7B-9169-8068C4CC95A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670" y="28884"/>
            <a:ext cx="2496277" cy="56166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249" y="-25758"/>
            <a:ext cx="1808597" cy="678224"/>
          </a:xfrm>
          <a:prstGeom prst="rect">
            <a:avLst/>
          </a:prstGeom>
        </p:spPr>
      </p:pic>
    </p:spTree>
    <p:extLst>
      <p:ext uri="{BB962C8B-B14F-4D97-AF65-F5344CB8AC3E}">
        <p14:creationId xmlns:p14="http://schemas.microsoft.com/office/powerpoint/2010/main" val="1602887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r">
              <a:defRPr sz="2000" b="1"/>
            </a:lvl1pPr>
          </a:lstStyle>
          <a:p>
            <a:r>
              <a:rPr lang="en-US"/>
              <a:t>Click to edit Master title style</a:t>
            </a:r>
            <a:endParaRPr lang="fa-I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1DEFA7-9756-4609-9716-CF4C089523B7}" type="datetimeFigureOut">
              <a:rPr lang="fa-IR" smtClean="0"/>
              <a:t>16/05/1443</a:t>
            </a:fld>
            <a:endParaRPr lang="fa-IR"/>
          </a:p>
        </p:txBody>
      </p:sp>
      <p:sp>
        <p:nvSpPr>
          <p:cNvPr id="6" name="Footer Placeholder 5"/>
          <p:cNvSpPr>
            <a:spLocks noGrp="1"/>
          </p:cNvSpPr>
          <p:nvPr>
            <p:ph type="ftr" sz="quarter" idx="11"/>
          </p:nvPr>
        </p:nvSpPr>
        <p:spPr/>
        <p:txBody>
          <a:bodyPr/>
          <a:lstStyle/>
          <a:p>
            <a:endParaRPr lang="fa-IR"/>
          </a:p>
        </p:txBody>
      </p:sp>
      <p:sp>
        <p:nvSpPr>
          <p:cNvPr id="7" name="Slide Number Placeholder 6"/>
          <p:cNvSpPr>
            <a:spLocks noGrp="1"/>
          </p:cNvSpPr>
          <p:nvPr>
            <p:ph type="sldNum" sz="quarter" idx="12"/>
          </p:nvPr>
        </p:nvSpPr>
        <p:spPr/>
        <p:txBody>
          <a:bodyPr/>
          <a:lstStyle/>
          <a:p>
            <a:fld id="{2592367B-856B-4A93-9CB6-59BFE6CB1E10}" type="slidenum">
              <a:rPr lang="fa-IR" smtClean="0"/>
              <a:t>‹#›</a:t>
            </a:fld>
            <a:endParaRPr lang="fa-IR"/>
          </a:p>
        </p:txBody>
      </p:sp>
    </p:spTree>
    <p:extLst>
      <p:ext uri="{BB962C8B-B14F-4D97-AF65-F5344CB8AC3E}">
        <p14:creationId xmlns:p14="http://schemas.microsoft.com/office/powerpoint/2010/main" val="2862452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r">
              <a:defRPr sz="2000" b="1"/>
            </a:lvl1pPr>
          </a:lstStyle>
          <a:p>
            <a:r>
              <a:rPr lang="en-US"/>
              <a:t>Click to edit Master title style</a:t>
            </a:r>
            <a:endParaRPr lang="fa-I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a-I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1DEFA7-9756-4609-9716-CF4C089523B7}" type="datetimeFigureOut">
              <a:rPr lang="fa-IR" smtClean="0"/>
              <a:t>16/05/1443</a:t>
            </a:fld>
            <a:endParaRPr lang="fa-IR"/>
          </a:p>
        </p:txBody>
      </p:sp>
      <p:sp>
        <p:nvSpPr>
          <p:cNvPr id="6" name="Footer Placeholder 5"/>
          <p:cNvSpPr>
            <a:spLocks noGrp="1"/>
          </p:cNvSpPr>
          <p:nvPr>
            <p:ph type="ftr" sz="quarter" idx="11"/>
          </p:nvPr>
        </p:nvSpPr>
        <p:spPr/>
        <p:txBody>
          <a:bodyPr/>
          <a:lstStyle/>
          <a:p>
            <a:endParaRPr lang="fa-IR"/>
          </a:p>
        </p:txBody>
      </p:sp>
      <p:sp>
        <p:nvSpPr>
          <p:cNvPr id="7" name="Slide Number Placeholder 6"/>
          <p:cNvSpPr>
            <a:spLocks noGrp="1"/>
          </p:cNvSpPr>
          <p:nvPr>
            <p:ph type="sldNum" sz="quarter" idx="12"/>
          </p:nvPr>
        </p:nvSpPr>
        <p:spPr/>
        <p:txBody>
          <a:bodyPr/>
          <a:lstStyle/>
          <a:p>
            <a:fld id="{2592367B-856B-4A93-9CB6-59BFE6CB1E10}" type="slidenum">
              <a:rPr lang="fa-IR" smtClean="0"/>
              <a:t>‹#›</a:t>
            </a:fld>
            <a:endParaRPr lang="fa-IR"/>
          </a:p>
        </p:txBody>
      </p:sp>
    </p:spTree>
    <p:extLst>
      <p:ext uri="{BB962C8B-B14F-4D97-AF65-F5344CB8AC3E}">
        <p14:creationId xmlns:p14="http://schemas.microsoft.com/office/powerpoint/2010/main" val="2358998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1" anchor="ctr">
            <a:normAutofit/>
          </a:bodyPr>
          <a:lstStyle/>
          <a:p>
            <a:r>
              <a:rPr lang="en-US"/>
              <a:t>Click to edit Master title style</a:t>
            </a:r>
            <a:endParaRPr lang="fa-I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p:cNvSpPr>
            <a:spLocks noGrp="1"/>
          </p:cNvSpPr>
          <p:nvPr>
            <p:ph type="dt" sz="half" idx="2"/>
          </p:nvPr>
        </p:nvSpPr>
        <p:spPr>
          <a:xfrm>
            <a:off x="8737600" y="6356351"/>
            <a:ext cx="28448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971DEFA7-9756-4609-9716-CF4C089523B7}" type="datetimeFigureOut">
              <a:rPr lang="fa-IR" smtClean="0"/>
              <a:t>16/05/1443</a:t>
            </a:fld>
            <a:endParaRPr lang="fa-I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fa-IR"/>
          </a:p>
        </p:txBody>
      </p:sp>
      <p:sp>
        <p:nvSpPr>
          <p:cNvPr id="6" name="Slide Number Placeholder 5"/>
          <p:cNvSpPr>
            <a:spLocks noGrp="1"/>
          </p:cNvSpPr>
          <p:nvPr>
            <p:ph type="sldNum" sz="quarter" idx="4"/>
          </p:nvPr>
        </p:nvSpPr>
        <p:spPr>
          <a:xfrm>
            <a:off x="609600" y="6356351"/>
            <a:ext cx="28448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2592367B-856B-4A93-9CB6-59BFE6CB1E10}" type="slidenum">
              <a:rPr lang="fa-IR" smtClean="0"/>
              <a:t>‹#›</a:t>
            </a:fld>
            <a:endParaRPr lang="fa-IR"/>
          </a:p>
        </p:txBody>
      </p:sp>
    </p:spTree>
    <p:extLst>
      <p:ext uri="{BB962C8B-B14F-4D97-AF65-F5344CB8AC3E}">
        <p14:creationId xmlns:p14="http://schemas.microsoft.com/office/powerpoint/2010/main" val="18481032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1" eaLnBrk="1" latinLnBrk="0" hangingPunct="1">
        <a:spcBef>
          <a:spcPct val="0"/>
        </a:spcBef>
        <a:buNone/>
        <a:defRPr sz="4400" kern="1200">
          <a:solidFill>
            <a:schemeClr val="tx1"/>
          </a:solidFill>
          <a:latin typeface="+mj-lt"/>
          <a:ea typeface="+mj-ea"/>
          <a:cs typeface="+mj-cs"/>
        </a:defRPr>
      </a:lvl1pPr>
    </p:titleStyle>
    <p:bodyStyle>
      <a:lvl1pPr marL="342900" indent="-342900" algn="r" defTabSz="914400" rtl="1" eaLnBrk="1" latinLnBrk="0" hangingPunct="1">
        <a:spcBef>
          <a:spcPct val="20000"/>
        </a:spcBef>
        <a:buFont typeface="Arial"/>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a-IR"/>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roaringbitmap.org/" TargetMode="External"/><Relationship Id="rId2" Type="http://schemas.openxmlformats.org/officeDocument/2006/relationships/hyperlink" Target="https://arxiv.org/pdf/1004.0403" TargetMode="Externa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Time_series_database" TargetMode="External"/><Relationship Id="rId2" Type="http://schemas.openxmlformats.org/officeDocument/2006/relationships/hyperlink" Target="https://en.wikipedia.org/wiki/Data_warehouse" TargetMode="Externa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hyperlink" Target="https://druid.apache.org/use-cases" TargetMode="External"/><Relationship Id="rId4" Type="http://schemas.openxmlformats.org/officeDocument/2006/relationships/hyperlink" Target="https://en.wikipedia.org/wiki/Full-text_search"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hyperlink" Target="https://gitlab.com/nikamooz_bigdata/webinars"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501B687F-3DD3-4C2C-B1CA-865153B61B1F}"/>
              </a:ext>
            </a:extLst>
          </p:cNvPr>
          <p:cNvSpPr txBox="1"/>
          <p:nvPr/>
        </p:nvSpPr>
        <p:spPr>
          <a:xfrm>
            <a:off x="5951984" y="620688"/>
            <a:ext cx="6048673" cy="1107996"/>
          </a:xfrm>
          <a:prstGeom prst="rect">
            <a:avLst/>
          </a:prstGeom>
          <a:noFill/>
        </p:spPr>
        <p:txBody>
          <a:bodyPr wrap="square" rtlCol="1">
            <a:spAutoFit/>
          </a:bodyPr>
          <a:lstStyle/>
          <a:p>
            <a:pPr algn="ctr"/>
            <a:r>
              <a:rPr lang="fa-IR" sz="6600" b="1" dirty="0">
                <a:solidFill>
                  <a:srgbClr val="7030A0"/>
                </a:solidFill>
                <a:cs typeface="B Titr" pitchFamily="2" charset="-78"/>
              </a:rPr>
              <a:t>کارگاه عملی</a:t>
            </a:r>
            <a:endParaRPr lang="fa-IR" sz="8000" b="1" dirty="0">
              <a:solidFill>
                <a:srgbClr val="7030A0"/>
              </a:solidFill>
              <a:cs typeface="B Titr" pitchFamily="2" charset="-78"/>
            </a:endParaRPr>
          </a:p>
        </p:txBody>
      </p:sp>
      <p:sp>
        <p:nvSpPr>
          <p:cNvPr id="2" name="TextBox 1"/>
          <p:cNvSpPr txBox="1"/>
          <p:nvPr/>
        </p:nvSpPr>
        <p:spPr>
          <a:xfrm>
            <a:off x="1358326" y="1585121"/>
            <a:ext cx="10642330" cy="3046988"/>
          </a:xfrm>
          <a:prstGeom prst="rect">
            <a:avLst/>
          </a:prstGeom>
          <a:noFill/>
        </p:spPr>
        <p:txBody>
          <a:bodyPr wrap="square" rtlCol="0">
            <a:spAutoFit/>
          </a:bodyPr>
          <a:lstStyle/>
          <a:p>
            <a:pPr algn="ctr"/>
            <a:r>
              <a:rPr lang="fa-IR" sz="4000" b="1" dirty="0">
                <a:solidFill>
                  <a:srgbClr val="7030A0"/>
                </a:solidFill>
                <a:latin typeface="IRANSans" panose="020B0506030804020204" pitchFamily="34" charset="-78"/>
                <a:cs typeface="IRANSans" panose="020B0506030804020204" pitchFamily="34" charset="-78"/>
              </a:rPr>
              <a:t> </a:t>
            </a:r>
            <a:endParaRPr lang="fa-IR" sz="3600" b="1" dirty="0">
              <a:solidFill>
                <a:srgbClr val="7030A0"/>
              </a:solidFill>
              <a:latin typeface="IRANSans" panose="020B0506030804020204" pitchFamily="34" charset="-78"/>
              <a:cs typeface="IRANSans" panose="020B0506030804020204" pitchFamily="34" charset="-78"/>
            </a:endParaRPr>
          </a:p>
          <a:p>
            <a:pPr algn="ctr"/>
            <a:endParaRPr lang="fa-IR" sz="4400" b="1" dirty="0">
              <a:solidFill>
                <a:schemeClr val="accent3">
                  <a:lumMod val="75000"/>
                </a:schemeClr>
              </a:solidFill>
              <a:cs typeface="B Titr" pitchFamily="2" charset="-78"/>
            </a:endParaRPr>
          </a:p>
          <a:p>
            <a:r>
              <a:rPr lang="fa-IR" sz="8000" b="1" dirty="0">
                <a:solidFill>
                  <a:schemeClr val="accent3">
                    <a:lumMod val="75000"/>
                  </a:schemeClr>
                </a:solidFill>
                <a:cs typeface="B Titr" pitchFamily="2" charset="-78"/>
              </a:rPr>
              <a:t>             آپاچی دروید</a:t>
            </a:r>
          </a:p>
          <a:p>
            <a:pPr algn="ctr"/>
            <a:endParaRPr lang="fa-IR" sz="2800" b="1" dirty="0">
              <a:solidFill>
                <a:schemeClr val="accent3">
                  <a:lumMod val="75000"/>
                </a:schemeClr>
              </a:solidFill>
              <a:latin typeface="IRANSans" panose="020B0506030804020204" pitchFamily="34" charset="-78"/>
              <a:cs typeface="IRANSans" panose="020B0506030804020204" pitchFamily="34" charset="-78"/>
            </a:endParaRPr>
          </a:p>
        </p:txBody>
      </p:sp>
      <p:sp>
        <p:nvSpPr>
          <p:cNvPr id="5" name="TextBox 4">
            <a:extLst>
              <a:ext uri="{FF2B5EF4-FFF2-40B4-BE49-F238E27FC236}">
                <a16:creationId xmlns:a16="http://schemas.microsoft.com/office/drawing/2014/main" id="{11875734-30FE-425B-8CD1-252208905470}"/>
              </a:ext>
            </a:extLst>
          </p:cNvPr>
          <p:cNvSpPr txBox="1"/>
          <p:nvPr/>
        </p:nvSpPr>
        <p:spPr>
          <a:xfrm>
            <a:off x="2567608" y="4725144"/>
            <a:ext cx="8280920" cy="769441"/>
          </a:xfrm>
          <a:prstGeom prst="rect">
            <a:avLst/>
          </a:prstGeom>
          <a:noFill/>
        </p:spPr>
        <p:txBody>
          <a:bodyPr wrap="square" rtlCol="1">
            <a:spAutoFit/>
          </a:bodyPr>
          <a:lstStyle/>
          <a:p>
            <a:pPr algn="ctr"/>
            <a:r>
              <a:rPr lang="fa-IR" sz="4400" b="1" dirty="0">
                <a:solidFill>
                  <a:srgbClr val="7030A0"/>
                </a:solidFill>
                <a:latin typeface="IRANSans(FaNum) Black" panose="020B0506030804020204" pitchFamily="34" charset="-78"/>
                <a:cs typeface="IRANSans(FaNum) Black" panose="020B0506030804020204" pitchFamily="34" charset="-78"/>
              </a:rPr>
              <a:t>دیتابیس‌های تحلیلی </a:t>
            </a:r>
          </a:p>
        </p:txBody>
      </p:sp>
      <p:pic>
        <p:nvPicPr>
          <p:cNvPr id="6" name="Picture 5">
            <a:extLst>
              <a:ext uri="{FF2B5EF4-FFF2-40B4-BE49-F238E27FC236}">
                <a16:creationId xmlns:a16="http://schemas.microsoft.com/office/drawing/2014/main" id="{0A6BDF15-5F25-4FBE-997E-5D899F4309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483345">
            <a:off x="322581" y="2079909"/>
            <a:ext cx="5299133" cy="1391325"/>
          </a:xfrm>
          <a:prstGeom prst="rect">
            <a:avLst/>
          </a:prstGeom>
        </p:spPr>
      </p:pic>
      <p:pic>
        <p:nvPicPr>
          <p:cNvPr id="8" name="Picture 7">
            <a:extLst>
              <a:ext uri="{FF2B5EF4-FFF2-40B4-BE49-F238E27FC236}">
                <a16:creationId xmlns:a16="http://schemas.microsoft.com/office/drawing/2014/main" id="{FDE8ED98-B582-4BBF-8160-F4CAEF68D5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9" y="0"/>
            <a:ext cx="12189291" cy="6858000"/>
          </a:xfrm>
          <a:prstGeom prst="rect">
            <a:avLst/>
          </a:prstGeom>
        </p:spPr>
      </p:pic>
    </p:spTree>
    <p:extLst>
      <p:ext uri="{BB962C8B-B14F-4D97-AF65-F5344CB8AC3E}">
        <p14:creationId xmlns:p14="http://schemas.microsoft.com/office/powerpoint/2010/main" val="1649637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3431704" y="815932"/>
            <a:ext cx="8380029" cy="707886"/>
          </a:xfrm>
          <a:prstGeom prst="rect">
            <a:avLst/>
          </a:prstGeom>
          <a:noFill/>
        </p:spPr>
        <p:txBody>
          <a:bodyPr wrap="square" rtlCol="0">
            <a:spAutoFit/>
          </a:bodyPr>
          <a:lstStyle/>
          <a:p>
            <a:pPr lvl="1"/>
            <a:r>
              <a:rPr lang="fa-IR" sz="4000" b="1" dirty="0">
                <a:solidFill>
                  <a:srgbClr val="7030A0"/>
                </a:solidFill>
                <a:latin typeface="IRANSans Black" panose="020B0506030804020204" pitchFamily="34" charset="-78"/>
                <a:cs typeface="IRANSans Black" panose="020B0506030804020204" pitchFamily="34" charset="-78"/>
              </a:rPr>
              <a:t>تولد دروید - 2011</a:t>
            </a:r>
            <a:endParaRPr lang="en-US" sz="4000" b="1" dirty="0">
              <a:solidFill>
                <a:srgbClr val="7030A0"/>
              </a:solidFill>
              <a:latin typeface="IRANSans Black" panose="020B0506030804020204" pitchFamily="34" charset="-78"/>
              <a:cs typeface="IRANSans Black" panose="020B0506030804020204" pitchFamily="34" charset="-78"/>
            </a:endParaRPr>
          </a:p>
        </p:txBody>
      </p:sp>
      <p:sp>
        <p:nvSpPr>
          <p:cNvPr id="2" name="AutoShape 2">
            <a:extLst>
              <a:ext uri="{FF2B5EF4-FFF2-40B4-BE49-F238E27FC236}">
                <a16:creationId xmlns:a16="http://schemas.microsoft.com/office/drawing/2014/main" id="{706AACB1-0A54-4107-98CE-196E2E97DD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7DB9290C-B51C-44E4-ABBB-F9FF330DFBEA}"/>
              </a:ext>
            </a:extLst>
          </p:cNvPr>
          <p:cNvPicPr>
            <a:picLocks noChangeAspect="1"/>
          </p:cNvPicPr>
          <p:nvPr/>
        </p:nvPicPr>
        <p:blipFill>
          <a:blip r:embed="rId2"/>
          <a:stretch>
            <a:fillRect/>
          </a:stretch>
        </p:blipFill>
        <p:spPr>
          <a:xfrm>
            <a:off x="473263" y="1589767"/>
            <a:ext cx="11245473" cy="5009921"/>
          </a:xfrm>
          <a:prstGeom prst="rect">
            <a:avLst/>
          </a:prstGeom>
        </p:spPr>
      </p:pic>
      <p:sp>
        <p:nvSpPr>
          <p:cNvPr id="10" name="TextBox 9">
            <a:extLst>
              <a:ext uri="{FF2B5EF4-FFF2-40B4-BE49-F238E27FC236}">
                <a16:creationId xmlns:a16="http://schemas.microsoft.com/office/drawing/2014/main" id="{B6D141D8-48D0-4F7A-98C4-5CCF3DBC7EDF}"/>
              </a:ext>
            </a:extLst>
          </p:cNvPr>
          <p:cNvSpPr txBox="1"/>
          <p:nvPr/>
        </p:nvSpPr>
        <p:spPr>
          <a:xfrm>
            <a:off x="1144965" y="5046151"/>
            <a:ext cx="6094428" cy="1200329"/>
          </a:xfrm>
          <a:prstGeom prst="rect">
            <a:avLst/>
          </a:prstGeom>
          <a:noFill/>
        </p:spPr>
        <p:txBody>
          <a:bodyPr wrap="square">
            <a:spAutoFit/>
          </a:bodyPr>
          <a:lstStyle/>
          <a:p>
            <a:pPr algn="l" rtl="0"/>
            <a:r>
              <a:rPr lang="en-US" dirty="0">
                <a:solidFill>
                  <a:schemeClr val="bg1"/>
                </a:solidFill>
              </a:rPr>
              <a:t>Initially, Apache Druid became an open-source software in 2012 under the GPL license, thereafter in 2015 changed to Apache 2 license and in 2018 joined the Apache Software Foundation as an incubating project.</a:t>
            </a:r>
          </a:p>
        </p:txBody>
      </p:sp>
      <p:cxnSp>
        <p:nvCxnSpPr>
          <p:cNvPr id="7" name="Straight Connector 6">
            <a:extLst>
              <a:ext uri="{FF2B5EF4-FFF2-40B4-BE49-F238E27FC236}">
                <a16:creationId xmlns:a16="http://schemas.microsoft.com/office/drawing/2014/main" id="{94FA934A-CF98-4908-8842-BA76016765C2}"/>
              </a:ext>
            </a:extLst>
          </p:cNvPr>
          <p:cNvCxnSpPr>
            <a:cxnSpLocks/>
          </p:cNvCxnSpPr>
          <p:nvPr/>
        </p:nvCxnSpPr>
        <p:spPr>
          <a:xfrm>
            <a:off x="7104112" y="1556792"/>
            <a:ext cx="4464496" cy="0"/>
          </a:xfrm>
          <a:prstGeom prst="line">
            <a:avLst/>
          </a:prstGeom>
          <a:ln w="19050">
            <a:solidFill>
              <a:srgbClr val="7030A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879099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3790564" y="800289"/>
            <a:ext cx="8380029" cy="707886"/>
          </a:xfrm>
          <a:prstGeom prst="rect">
            <a:avLst/>
          </a:prstGeom>
          <a:noFill/>
        </p:spPr>
        <p:txBody>
          <a:bodyPr wrap="square" rtlCol="0">
            <a:spAutoFit/>
          </a:bodyPr>
          <a:lstStyle/>
          <a:p>
            <a:pPr lvl="1"/>
            <a:r>
              <a:rPr lang="fa-IR" sz="4000" b="1" dirty="0">
                <a:solidFill>
                  <a:srgbClr val="7030A0"/>
                </a:solidFill>
                <a:latin typeface="IRANSans Black" panose="020B0506030804020204" pitchFamily="34" charset="-78"/>
                <a:cs typeface="IRANSans Black" panose="020B0506030804020204" pitchFamily="34" charset="-78"/>
              </a:rPr>
              <a:t>تولد دروید - 2011</a:t>
            </a:r>
            <a:endParaRPr lang="en-US" sz="4000" b="1" dirty="0">
              <a:solidFill>
                <a:srgbClr val="7030A0"/>
              </a:solidFill>
              <a:latin typeface="IRANSans Black" panose="020B0506030804020204" pitchFamily="34" charset="-78"/>
              <a:cs typeface="IRANSans Black" panose="020B0506030804020204" pitchFamily="34" charset="-78"/>
            </a:endParaRPr>
          </a:p>
        </p:txBody>
      </p:sp>
      <p:sp>
        <p:nvSpPr>
          <p:cNvPr id="2" name="AutoShape 2">
            <a:extLst>
              <a:ext uri="{FF2B5EF4-FFF2-40B4-BE49-F238E27FC236}">
                <a16:creationId xmlns:a16="http://schemas.microsoft.com/office/drawing/2014/main" id="{706AACB1-0A54-4107-98CE-196E2E97DD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22F79D7C-9DBD-4596-8AFD-FE42686508F9}"/>
              </a:ext>
            </a:extLst>
          </p:cNvPr>
          <p:cNvPicPr>
            <a:picLocks noChangeAspect="1"/>
          </p:cNvPicPr>
          <p:nvPr/>
        </p:nvPicPr>
        <p:blipFill>
          <a:blip r:embed="rId2"/>
          <a:stretch>
            <a:fillRect/>
          </a:stretch>
        </p:blipFill>
        <p:spPr>
          <a:xfrm>
            <a:off x="238395" y="1679140"/>
            <a:ext cx="10610133" cy="4486164"/>
          </a:xfrm>
          <a:prstGeom prst="rect">
            <a:avLst/>
          </a:prstGeom>
        </p:spPr>
      </p:pic>
      <p:pic>
        <p:nvPicPr>
          <p:cNvPr id="9" name="Picture 8">
            <a:extLst>
              <a:ext uri="{FF2B5EF4-FFF2-40B4-BE49-F238E27FC236}">
                <a16:creationId xmlns:a16="http://schemas.microsoft.com/office/drawing/2014/main" id="{0791847E-D94F-4E36-9BE2-982263DAA859}"/>
              </a:ext>
            </a:extLst>
          </p:cNvPr>
          <p:cNvPicPr>
            <a:picLocks noChangeAspect="1"/>
          </p:cNvPicPr>
          <p:nvPr/>
        </p:nvPicPr>
        <p:blipFill>
          <a:blip r:embed="rId3"/>
          <a:stretch>
            <a:fillRect/>
          </a:stretch>
        </p:blipFill>
        <p:spPr>
          <a:xfrm>
            <a:off x="2460763" y="4889736"/>
            <a:ext cx="9516803" cy="1800476"/>
          </a:xfrm>
          <a:prstGeom prst="rect">
            <a:avLst/>
          </a:prstGeom>
        </p:spPr>
      </p:pic>
      <p:sp>
        <p:nvSpPr>
          <p:cNvPr id="7" name="Arrow: Down 6">
            <a:extLst>
              <a:ext uri="{FF2B5EF4-FFF2-40B4-BE49-F238E27FC236}">
                <a16:creationId xmlns:a16="http://schemas.microsoft.com/office/drawing/2014/main" id="{2A7CF672-0882-45CC-BBC8-77D844A5EC34}"/>
              </a:ext>
            </a:extLst>
          </p:cNvPr>
          <p:cNvSpPr/>
          <p:nvPr/>
        </p:nvSpPr>
        <p:spPr>
          <a:xfrm rot="18768743">
            <a:off x="8772043" y="3971642"/>
            <a:ext cx="576064" cy="1296144"/>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1B51F1F-0EF1-491C-B5F4-DEB757BEFEE5}"/>
              </a:ext>
            </a:extLst>
          </p:cNvPr>
          <p:cNvSpPr txBox="1"/>
          <p:nvPr/>
        </p:nvSpPr>
        <p:spPr>
          <a:xfrm>
            <a:off x="9240750" y="3967988"/>
            <a:ext cx="980974" cy="369332"/>
          </a:xfrm>
          <a:prstGeom prst="rect">
            <a:avLst/>
          </a:prstGeom>
          <a:noFill/>
        </p:spPr>
        <p:txBody>
          <a:bodyPr wrap="none" rtlCol="0">
            <a:spAutoFit/>
          </a:bodyPr>
          <a:lstStyle/>
          <a:p>
            <a:r>
              <a:rPr lang="en-US" b="1" dirty="0"/>
              <a:t>Roll-Ups</a:t>
            </a:r>
          </a:p>
        </p:txBody>
      </p:sp>
      <p:cxnSp>
        <p:nvCxnSpPr>
          <p:cNvPr id="11" name="Straight Connector 10">
            <a:extLst>
              <a:ext uri="{FF2B5EF4-FFF2-40B4-BE49-F238E27FC236}">
                <a16:creationId xmlns:a16="http://schemas.microsoft.com/office/drawing/2014/main" id="{5B54DAEC-13F9-4F63-A854-89343628A4E5}"/>
              </a:ext>
            </a:extLst>
          </p:cNvPr>
          <p:cNvCxnSpPr>
            <a:cxnSpLocks/>
          </p:cNvCxnSpPr>
          <p:nvPr/>
        </p:nvCxnSpPr>
        <p:spPr>
          <a:xfrm>
            <a:off x="7104112" y="1556792"/>
            <a:ext cx="4464496" cy="0"/>
          </a:xfrm>
          <a:prstGeom prst="line">
            <a:avLst/>
          </a:prstGeom>
          <a:ln w="19050">
            <a:solidFill>
              <a:srgbClr val="7030A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488521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1055440" y="883005"/>
            <a:ext cx="10828301" cy="707886"/>
          </a:xfrm>
          <a:prstGeom prst="rect">
            <a:avLst/>
          </a:prstGeom>
          <a:noFill/>
        </p:spPr>
        <p:txBody>
          <a:bodyPr wrap="square" rtlCol="0">
            <a:spAutoFit/>
          </a:bodyPr>
          <a:lstStyle/>
          <a:p>
            <a:pPr lvl="1"/>
            <a:r>
              <a:rPr lang="fa-IR" sz="4000" b="1" dirty="0">
                <a:solidFill>
                  <a:srgbClr val="7030A0"/>
                </a:solidFill>
                <a:latin typeface="IRANSans Black" panose="020B0506030804020204" pitchFamily="34" charset="-78"/>
                <a:cs typeface="IRANSans Black" panose="020B0506030804020204" pitchFamily="34" charset="-78"/>
              </a:rPr>
              <a:t>ساختار داده‌ها در دروید</a:t>
            </a:r>
            <a:endParaRPr lang="en-US" sz="4000" b="1" dirty="0">
              <a:solidFill>
                <a:srgbClr val="7030A0"/>
              </a:solidFill>
              <a:latin typeface="IRANSans Black" panose="020B0506030804020204" pitchFamily="34" charset="-78"/>
              <a:cs typeface="IRANSans Black" panose="020B0506030804020204" pitchFamily="34" charset="-78"/>
            </a:endParaRPr>
          </a:p>
        </p:txBody>
      </p:sp>
      <p:sp>
        <p:nvSpPr>
          <p:cNvPr id="2" name="AutoShape 2">
            <a:extLst>
              <a:ext uri="{FF2B5EF4-FFF2-40B4-BE49-F238E27FC236}">
                <a16:creationId xmlns:a16="http://schemas.microsoft.com/office/drawing/2014/main" id="{706AACB1-0A54-4107-98CE-196E2E97DD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F54491A8-16E9-4B8E-9D39-A2F40A1DB4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94" y="2230580"/>
            <a:ext cx="11280576" cy="2693578"/>
          </a:xfrm>
          <a:prstGeom prst="rect">
            <a:avLst/>
          </a:prstGeom>
        </p:spPr>
      </p:pic>
      <p:sp>
        <p:nvSpPr>
          <p:cNvPr id="7" name="TextBox 6">
            <a:extLst>
              <a:ext uri="{FF2B5EF4-FFF2-40B4-BE49-F238E27FC236}">
                <a16:creationId xmlns:a16="http://schemas.microsoft.com/office/drawing/2014/main" id="{3241B50E-184D-424A-AFDC-27221C1043CD}"/>
              </a:ext>
            </a:extLst>
          </p:cNvPr>
          <p:cNvSpPr txBox="1"/>
          <p:nvPr/>
        </p:nvSpPr>
        <p:spPr>
          <a:xfrm>
            <a:off x="551384" y="5157192"/>
            <a:ext cx="7572073" cy="1292662"/>
          </a:xfrm>
          <a:prstGeom prst="rect">
            <a:avLst/>
          </a:prstGeom>
          <a:noFill/>
        </p:spPr>
        <p:txBody>
          <a:bodyPr wrap="none" rtlCol="0">
            <a:spAutoFit/>
          </a:bodyPr>
          <a:lstStyle/>
          <a:p>
            <a:pPr marL="285750" indent="-285750" algn="l" rtl="0">
              <a:buFont typeface="Arial" panose="020B0604020202020204" pitchFamily="34" charset="0"/>
              <a:buChar char="•"/>
            </a:pPr>
            <a:r>
              <a:rPr lang="en-US" b="0" i="0" dirty="0">
                <a:solidFill>
                  <a:srgbClr val="292929"/>
                </a:solidFill>
                <a:effectLst/>
                <a:latin typeface="charter"/>
              </a:rPr>
              <a:t>Every dataset is stored in </a:t>
            </a:r>
            <a:r>
              <a:rPr lang="en-US" sz="2400" b="1" i="0" dirty="0" err="1">
                <a:solidFill>
                  <a:srgbClr val="7030A0"/>
                </a:solidFill>
                <a:effectLst/>
                <a:latin typeface="charter"/>
              </a:rPr>
              <a:t>datasources</a:t>
            </a:r>
            <a:r>
              <a:rPr lang="en-US" b="0" i="0" dirty="0">
                <a:solidFill>
                  <a:srgbClr val="292929"/>
                </a:solidFill>
                <a:effectLst/>
                <a:latin typeface="charter"/>
              </a:rPr>
              <a:t> (similar to tables in relational DB)</a:t>
            </a:r>
          </a:p>
          <a:p>
            <a:pPr marL="285750" indent="-285750" algn="l" rtl="0">
              <a:buFont typeface="Arial" panose="020B0604020202020204" pitchFamily="34" charset="0"/>
              <a:buChar char="•"/>
            </a:pPr>
            <a:r>
              <a:rPr lang="en-US" b="1" i="0" dirty="0">
                <a:solidFill>
                  <a:srgbClr val="7030A0"/>
                </a:solidFill>
                <a:effectLst/>
                <a:latin typeface="charter"/>
              </a:rPr>
              <a:t>Timestamp</a:t>
            </a:r>
            <a:r>
              <a:rPr lang="en-US" b="0" i="0" dirty="0">
                <a:solidFill>
                  <a:srgbClr val="292929"/>
                </a:solidFill>
                <a:effectLst/>
                <a:latin typeface="charter"/>
              </a:rPr>
              <a:t> serves as primary partition column</a:t>
            </a:r>
          </a:p>
          <a:p>
            <a:pPr marL="285750" indent="-285750" algn="l" rtl="0">
              <a:buFont typeface="Arial" panose="020B0604020202020204" pitchFamily="34" charset="0"/>
              <a:buChar char="•"/>
            </a:pPr>
            <a:r>
              <a:rPr lang="en-US" b="1" dirty="0">
                <a:solidFill>
                  <a:srgbClr val="7030A0"/>
                </a:solidFill>
                <a:latin typeface="charter"/>
              </a:rPr>
              <a:t>Dimensions</a:t>
            </a:r>
            <a:r>
              <a:rPr lang="en-US" b="0" i="0" dirty="0">
                <a:solidFill>
                  <a:srgbClr val="292929"/>
                </a:solidFill>
                <a:effectLst/>
                <a:latin typeface="charter"/>
              </a:rPr>
              <a:t> are used to filter, query/</a:t>
            </a:r>
            <a:r>
              <a:rPr lang="en-US" b="0" i="0" dirty="0" err="1">
                <a:solidFill>
                  <a:srgbClr val="292929"/>
                </a:solidFill>
                <a:effectLst/>
                <a:latin typeface="charter"/>
              </a:rPr>
              <a:t>groupBy</a:t>
            </a:r>
            <a:r>
              <a:rPr lang="en-US" b="0" i="0" dirty="0">
                <a:solidFill>
                  <a:srgbClr val="292929"/>
                </a:solidFill>
                <a:effectLst/>
                <a:latin typeface="charter"/>
              </a:rPr>
              <a:t> </a:t>
            </a:r>
          </a:p>
          <a:p>
            <a:pPr marL="285750" indent="-285750" algn="l" rtl="0">
              <a:buFont typeface="Arial" panose="020B0604020202020204" pitchFamily="34" charset="0"/>
              <a:buChar char="•"/>
            </a:pPr>
            <a:r>
              <a:rPr lang="en-US" b="1" dirty="0">
                <a:solidFill>
                  <a:srgbClr val="7030A0"/>
                </a:solidFill>
                <a:latin typeface="charter"/>
              </a:rPr>
              <a:t>Metrics</a:t>
            </a:r>
            <a:r>
              <a:rPr lang="en-US" b="0" i="0" dirty="0">
                <a:solidFill>
                  <a:srgbClr val="292929"/>
                </a:solidFill>
                <a:effectLst/>
                <a:latin typeface="charter"/>
              </a:rPr>
              <a:t> are values that can be aggregated and must be numeric</a:t>
            </a:r>
            <a:endParaRPr lang="en-US" dirty="0"/>
          </a:p>
        </p:txBody>
      </p:sp>
      <p:cxnSp>
        <p:nvCxnSpPr>
          <p:cNvPr id="8" name="Straight Connector 7">
            <a:extLst>
              <a:ext uri="{FF2B5EF4-FFF2-40B4-BE49-F238E27FC236}">
                <a16:creationId xmlns:a16="http://schemas.microsoft.com/office/drawing/2014/main" id="{BBB6B1E1-C7A2-4DBF-A853-DA91727DB0E1}"/>
              </a:ext>
            </a:extLst>
          </p:cNvPr>
          <p:cNvCxnSpPr>
            <a:cxnSpLocks/>
          </p:cNvCxnSpPr>
          <p:nvPr/>
        </p:nvCxnSpPr>
        <p:spPr>
          <a:xfrm>
            <a:off x="6248400" y="1556792"/>
            <a:ext cx="5320208" cy="0"/>
          </a:xfrm>
          <a:prstGeom prst="line">
            <a:avLst/>
          </a:prstGeom>
          <a:ln w="19050">
            <a:solidFill>
              <a:srgbClr val="7030A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893364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3431704" y="796154"/>
            <a:ext cx="8380029" cy="707886"/>
          </a:xfrm>
          <a:prstGeom prst="rect">
            <a:avLst/>
          </a:prstGeom>
          <a:noFill/>
        </p:spPr>
        <p:txBody>
          <a:bodyPr wrap="square" rtlCol="0">
            <a:spAutoFit/>
          </a:bodyPr>
          <a:lstStyle/>
          <a:p>
            <a:pPr lvl="1"/>
            <a:r>
              <a:rPr lang="fa-IR" sz="4000" b="1" dirty="0">
                <a:solidFill>
                  <a:srgbClr val="7030A0"/>
                </a:solidFill>
                <a:latin typeface="IRANSans Black" panose="020B0506030804020204" pitchFamily="34" charset="-78"/>
                <a:cs typeface="IRANSans Black" panose="020B0506030804020204" pitchFamily="34" charset="-78"/>
              </a:rPr>
              <a:t>چرا دروید این‌قدر سریع است؟</a:t>
            </a:r>
            <a:endParaRPr lang="en-US" sz="4000" b="1" dirty="0">
              <a:solidFill>
                <a:srgbClr val="7030A0"/>
              </a:solidFill>
              <a:latin typeface="IRANSans Black" panose="020B0506030804020204" pitchFamily="34" charset="-78"/>
              <a:cs typeface="IRANSans Black" panose="020B0506030804020204" pitchFamily="34" charset="-78"/>
            </a:endParaRPr>
          </a:p>
        </p:txBody>
      </p:sp>
      <p:sp>
        <p:nvSpPr>
          <p:cNvPr id="2" name="AutoShape 2">
            <a:extLst>
              <a:ext uri="{FF2B5EF4-FFF2-40B4-BE49-F238E27FC236}">
                <a16:creationId xmlns:a16="http://schemas.microsoft.com/office/drawing/2014/main" id="{706AACB1-0A54-4107-98CE-196E2E97DD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extBox 10">
            <a:extLst>
              <a:ext uri="{FF2B5EF4-FFF2-40B4-BE49-F238E27FC236}">
                <a16:creationId xmlns:a16="http://schemas.microsoft.com/office/drawing/2014/main" id="{9B9FED93-3DEA-4F5B-809B-8F8B1409A146}"/>
              </a:ext>
            </a:extLst>
          </p:cNvPr>
          <p:cNvSpPr txBox="1"/>
          <p:nvPr/>
        </p:nvSpPr>
        <p:spPr>
          <a:xfrm>
            <a:off x="648613" y="1844824"/>
            <a:ext cx="10487947" cy="2308324"/>
          </a:xfrm>
          <a:prstGeom prst="rect">
            <a:avLst/>
          </a:prstGeom>
          <a:noFill/>
        </p:spPr>
        <p:txBody>
          <a:bodyPr wrap="square">
            <a:spAutoFit/>
          </a:bodyPr>
          <a:lstStyle/>
          <a:p>
            <a:pPr algn="l" rtl="0"/>
            <a:r>
              <a:rPr lang="en-US" b="0" i="0" dirty="0">
                <a:solidFill>
                  <a:srgbClr val="3A4145"/>
                </a:solidFill>
                <a:effectLst/>
                <a:latin typeface="Merriweather" panose="00000500000000000000" pitchFamily="2" charset="0"/>
              </a:rPr>
              <a:t>For storage efficiency and fast filtering over dimensions of data, Druid </a:t>
            </a:r>
            <a:r>
              <a:rPr lang="en-US" b="1" i="0" dirty="0">
                <a:solidFill>
                  <a:srgbClr val="7030A0"/>
                </a:solidFill>
                <a:effectLst/>
                <a:latin typeface="Merriweather" panose="00000500000000000000" pitchFamily="2" charset="0"/>
              </a:rPr>
              <a:t>stores data in a column-oriented compressed format </a:t>
            </a:r>
            <a:r>
              <a:rPr lang="fa-IR" b="1" i="0" dirty="0">
                <a:solidFill>
                  <a:schemeClr val="accent3">
                    <a:lumMod val="75000"/>
                  </a:schemeClr>
                </a:solidFill>
                <a:effectLst/>
                <a:latin typeface="Merriweather" panose="00000500000000000000" pitchFamily="2" charset="0"/>
              </a:rPr>
              <a:t>.</a:t>
            </a:r>
            <a:r>
              <a:rPr lang="en-US" b="0" i="0" dirty="0">
                <a:solidFill>
                  <a:srgbClr val="3A4145"/>
                </a:solidFill>
                <a:effectLst/>
                <a:latin typeface="Merriweather" panose="00000500000000000000" pitchFamily="2" charset="0"/>
              </a:rPr>
              <a:t>Therefore, it can deal with data redundancy and at the same time it uses an efficient format for performing queries over multi-dimensional aggregations and groupings.</a:t>
            </a:r>
          </a:p>
          <a:p>
            <a:pPr marL="742950" lvl="1" indent="-285750" algn="l" rtl="0">
              <a:buFont typeface="Arial" panose="020B0604020202020204" pitchFamily="34" charset="0"/>
              <a:buChar char="•"/>
            </a:pPr>
            <a:r>
              <a:rPr lang="en-US" b="0" i="0" dirty="0">
                <a:solidFill>
                  <a:srgbClr val="3A4145"/>
                </a:solidFill>
                <a:effectLst/>
                <a:latin typeface="Merriweather" panose="00000500000000000000" pitchFamily="2" charset="0"/>
              </a:rPr>
              <a:t>To answer a query, it </a:t>
            </a:r>
            <a:r>
              <a:rPr lang="en-US" b="1" i="0" dirty="0">
                <a:solidFill>
                  <a:srgbClr val="7030A0"/>
                </a:solidFill>
                <a:effectLst/>
                <a:latin typeface="Merriweather" panose="00000500000000000000" pitchFamily="2" charset="0"/>
              </a:rPr>
              <a:t>only loads the exact columns that are required.</a:t>
            </a:r>
          </a:p>
          <a:p>
            <a:pPr marL="742950" lvl="1" indent="-285750" algn="l" rtl="0">
              <a:buFont typeface="Arial" panose="020B0604020202020204" pitchFamily="34" charset="0"/>
              <a:buChar char="•"/>
            </a:pPr>
            <a:r>
              <a:rPr lang="en-US" b="0" i="0" dirty="0">
                <a:solidFill>
                  <a:srgbClr val="3A4145"/>
                </a:solidFill>
                <a:effectLst/>
                <a:latin typeface="Merriweather" panose="00000500000000000000" pitchFamily="2" charset="0"/>
              </a:rPr>
              <a:t>Each column </a:t>
            </a:r>
            <a:r>
              <a:rPr lang="en-US" b="1" i="0" dirty="0">
                <a:solidFill>
                  <a:srgbClr val="7030A0"/>
                </a:solidFill>
                <a:effectLst/>
                <a:latin typeface="Merriweather" panose="00000500000000000000" pitchFamily="2" charset="0"/>
              </a:rPr>
              <a:t>is stored optimized for its particular data type</a:t>
            </a:r>
            <a:r>
              <a:rPr lang="en-US" b="0" i="0" dirty="0">
                <a:solidFill>
                  <a:srgbClr val="7030A0"/>
                </a:solidFill>
                <a:effectLst/>
                <a:latin typeface="Merriweather" panose="00000500000000000000" pitchFamily="2" charset="0"/>
              </a:rPr>
              <a:t>.</a:t>
            </a:r>
          </a:p>
          <a:p>
            <a:pPr marL="742950" lvl="1" indent="-285750" algn="l" rtl="0">
              <a:buFont typeface="Arial" panose="020B0604020202020204" pitchFamily="34" charset="0"/>
              <a:buChar char="•"/>
            </a:pPr>
            <a:r>
              <a:rPr lang="en-US" b="0" i="0" dirty="0">
                <a:solidFill>
                  <a:srgbClr val="3A4145"/>
                </a:solidFill>
                <a:effectLst/>
                <a:latin typeface="Merriweather" panose="00000500000000000000" pitchFamily="2" charset="0"/>
              </a:rPr>
              <a:t>To provide </a:t>
            </a:r>
            <a:r>
              <a:rPr lang="en-US" b="1" i="0" dirty="0">
                <a:solidFill>
                  <a:srgbClr val="7030A0"/>
                </a:solidFill>
                <a:effectLst/>
                <a:latin typeface="Merriweather" panose="00000500000000000000" pitchFamily="2" charset="0"/>
              </a:rPr>
              <a:t>fast filtering and searching across multiple columns</a:t>
            </a:r>
            <a:r>
              <a:rPr lang="en-US" b="0" i="0" dirty="0">
                <a:solidFill>
                  <a:srgbClr val="3A4145"/>
                </a:solidFill>
                <a:effectLst/>
                <a:latin typeface="Merriweather" panose="00000500000000000000" pitchFamily="2" charset="0"/>
              </a:rPr>
              <a:t>, Druid uses state-of-the-art compressed bitmap indexes (for details see </a:t>
            </a:r>
            <a:r>
              <a:rPr lang="en-US" b="0" i="0" dirty="0">
                <a:solidFill>
                  <a:srgbClr val="B58900"/>
                </a:solidFill>
                <a:effectLst/>
                <a:latin typeface="Merriweather" panose="00000500000000000000" pitchFamily="2" charset="0"/>
                <a:hlinkClick r:id="rId2"/>
              </a:rPr>
              <a:t>CONCISE</a:t>
            </a:r>
            <a:r>
              <a:rPr lang="en-US" b="0" i="0" dirty="0">
                <a:solidFill>
                  <a:srgbClr val="3A4145"/>
                </a:solidFill>
                <a:effectLst/>
                <a:latin typeface="Merriweather" panose="00000500000000000000" pitchFamily="2" charset="0"/>
              </a:rPr>
              <a:t> and </a:t>
            </a:r>
            <a:r>
              <a:rPr lang="en-US" b="0" i="0" dirty="0">
                <a:solidFill>
                  <a:srgbClr val="B58900"/>
                </a:solidFill>
                <a:effectLst/>
                <a:latin typeface="Merriweather" panose="00000500000000000000" pitchFamily="2" charset="0"/>
                <a:hlinkClick r:id="rId3"/>
              </a:rPr>
              <a:t>Roaring</a:t>
            </a:r>
            <a:r>
              <a:rPr lang="en-US" b="0" i="0" dirty="0">
                <a:solidFill>
                  <a:srgbClr val="3A4145"/>
                </a:solidFill>
                <a:effectLst/>
                <a:latin typeface="Merriweather" panose="00000500000000000000" pitchFamily="2" charset="0"/>
              </a:rPr>
              <a:t>).</a:t>
            </a:r>
          </a:p>
        </p:txBody>
      </p:sp>
      <p:pic>
        <p:nvPicPr>
          <p:cNvPr id="8" name="Picture 7">
            <a:extLst>
              <a:ext uri="{FF2B5EF4-FFF2-40B4-BE49-F238E27FC236}">
                <a16:creationId xmlns:a16="http://schemas.microsoft.com/office/drawing/2014/main" id="{12011071-E927-4B42-B527-26232FE4B839}"/>
              </a:ext>
            </a:extLst>
          </p:cNvPr>
          <p:cNvPicPr>
            <a:picLocks noChangeAspect="1"/>
          </p:cNvPicPr>
          <p:nvPr/>
        </p:nvPicPr>
        <p:blipFill>
          <a:blip r:embed="rId4"/>
          <a:stretch>
            <a:fillRect/>
          </a:stretch>
        </p:blipFill>
        <p:spPr>
          <a:xfrm>
            <a:off x="6248400" y="4463688"/>
            <a:ext cx="5539825" cy="2076866"/>
          </a:xfrm>
          <a:prstGeom prst="rect">
            <a:avLst/>
          </a:prstGeom>
        </p:spPr>
      </p:pic>
      <p:sp>
        <p:nvSpPr>
          <p:cNvPr id="13" name="TextBox 12">
            <a:extLst>
              <a:ext uri="{FF2B5EF4-FFF2-40B4-BE49-F238E27FC236}">
                <a16:creationId xmlns:a16="http://schemas.microsoft.com/office/drawing/2014/main" id="{5EB5C324-1190-4801-8DB0-3446EA90226A}"/>
              </a:ext>
            </a:extLst>
          </p:cNvPr>
          <p:cNvSpPr txBox="1"/>
          <p:nvPr/>
        </p:nvSpPr>
        <p:spPr>
          <a:xfrm>
            <a:off x="551384" y="4463688"/>
            <a:ext cx="5697016" cy="2031325"/>
          </a:xfrm>
          <a:prstGeom prst="rect">
            <a:avLst/>
          </a:prstGeom>
          <a:noFill/>
        </p:spPr>
        <p:txBody>
          <a:bodyPr wrap="square">
            <a:spAutoFit/>
          </a:bodyPr>
          <a:lstStyle/>
          <a:p>
            <a:pPr algn="l" rtl="0"/>
            <a:r>
              <a:rPr lang="en-US" b="0" i="0" dirty="0">
                <a:solidFill>
                  <a:srgbClr val="3A4145"/>
                </a:solidFill>
                <a:effectLst/>
                <a:latin typeface="Merriweather" panose="00000500000000000000" pitchFamily="2" charset="0"/>
              </a:rPr>
              <a:t>The data are </a:t>
            </a:r>
            <a:r>
              <a:rPr lang="en-US" b="1" i="0" dirty="0">
                <a:solidFill>
                  <a:srgbClr val="7030A0"/>
                </a:solidFill>
                <a:effectLst/>
                <a:latin typeface="Merriweather" panose="00000500000000000000" pitchFamily="2" charset="0"/>
              </a:rPr>
              <a:t>being partitioned based on time</a:t>
            </a:r>
            <a:r>
              <a:rPr lang="en-US" b="0" i="0" dirty="0">
                <a:solidFill>
                  <a:srgbClr val="3A4145"/>
                </a:solidFill>
                <a:effectLst/>
                <a:latin typeface="Merriweather" panose="00000500000000000000" pitchFamily="2" charset="0"/>
              </a:rPr>
              <a:t>, thus timeseries queries are significantly faster than traditional databases.</a:t>
            </a:r>
          </a:p>
          <a:p>
            <a:pPr algn="l" rtl="0"/>
            <a:r>
              <a:rPr lang="en-US" b="0" i="0" dirty="0">
                <a:solidFill>
                  <a:srgbClr val="3A4145"/>
                </a:solidFill>
                <a:effectLst/>
                <a:latin typeface="Merriweather" panose="00000500000000000000" pitchFamily="2" charset="0"/>
              </a:rPr>
              <a:t>Druid provides out-of-the-box </a:t>
            </a:r>
            <a:r>
              <a:rPr lang="en-US" b="1" i="0" dirty="0">
                <a:solidFill>
                  <a:srgbClr val="7030A0"/>
                </a:solidFill>
                <a:effectLst/>
                <a:latin typeface="Merriweather" panose="00000500000000000000" pitchFamily="2" charset="0"/>
              </a:rPr>
              <a:t>algorithms for approximate count-distinct, approximate ranking, and computation of approximate histograms and quantiles</a:t>
            </a:r>
            <a:r>
              <a:rPr lang="en-US" b="0" i="0" dirty="0">
                <a:solidFill>
                  <a:srgbClr val="7030A0"/>
                </a:solidFill>
                <a:effectLst/>
                <a:latin typeface="Merriweather" panose="00000500000000000000" pitchFamily="2" charset="0"/>
              </a:rPr>
              <a:t>.</a:t>
            </a:r>
          </a:p>
        </p:txBody>
      </p:sp>
      <p:cxnSp>
        <p:nvCxnSpPr>
          <p:cNvPr id="7" name="Straight Connector 6">
            <a:extLst>
              <a:ext uri="{FF2B5EF4-FFF2-40B4-BE49-F238E27FC236}">
                <a16:creationId xmlns:a16="http://schemas.microsoft.com/office/drawing/2014/main" id="{507C194B-7DF4-481B-A5D2-4F1B5E01F7FA}"/>
              </a:ext>
            </a:extLst>
          </p:cNvPr>
          <p:cNvCxnSpPr>
            <a:cxnSpLocks/>
          </p:cNvCxnSpPr>
          <p:nvPr/>
        </p:nvCxnSpPr>
        <p:spPr>
          <a:xfrm>
            <a:off x="4943872" y="1556792"/>
            <a:ext cx="6624736" cy="0"/>
          </a:xfrm>
          <a:prstGeom prst="line">
            <a:avLst/>
          </a:prstGeom>
          <a:ln w="19050">
            <a:solidFill>
              <a:srgbClr val="7030A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2523257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706AACB1-0A54-4107-98CE-196E2E97DD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1127448" y="3075057"/>
            <a:ext cx="10828301" cy="707886"/>
          </a:xfrm>
          <a:prstGeom prst="rect">
            <a:avLst/>
          </a:prstGeom>
          <a:noFill/>
        </p:spPr>
        <p:txBody>
          <a:bodyPr wrap="square" rtlCol="0">
            <a:spAutoFit/>
          </a:bodyPr>
          <a:lstStyle/>
          <a:p>
            <a:pPr lvl="1"/>
            <a:r>
              <a:rPr lang="fa-IR" sz="4000" b="1" dirty="0">
                <a:solidFill>
                  <a:srgbClr val="7030A0"/>
                </a:solidFill>
                <a:latin typeface="IRANSans Black" panose="020B0506030804020204" pitchFamily="34" charset="-78"/>
                <a:cs typeface="IRANSans Black" panose="020B0506030804020204" pitchFamily="34" charset="-78"/>
              </a:rPr>
              <a:t>معماری دروید</a:t>
            </a:r>
            <a:endParaRPr lang="en-US" sz="4000" b="1" dirty="0">
              <a:solidFill>
                <a:srgbClr val="7030A0"/>
              </a:solidFill>
              <a:latin typeface="IRANSans Black" panose="020B0506030804020204" pitchFamily="34" charset="-78"/>
              <a:cs typeface="IRANSans Black" panose="020B0506030804020204" pitchFamily="34" charset="-78"/>
            </a:endParaRPr>
          </a:p>
        </p:txBody>
      </p:sp>
      <p:pic>
        <p:nvPicPr>
          <p:cNvPr id="10" name="Picture 9">
            <a:extLst>
              <a:ext uri="{FF2B5EF4-FFF2-40B4-BE49-F238E27FC236}">
                <a16:creationId xmlns:a16="http://schemas.microsoft.com/office/drawing/2014/main" id="{370E897D-B54C-42CB-B0CF-E57078DF52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489" y="1273563"/>
            <a:ext cx="6912768" cy="5230002"/>
          </a:xfrm>
          <a:prstGeom prst="rect">
            <a:avLst/>
          </a:prstGeom>
        </p:spPr>
      </p:pic>
      <p:sp>
        <p:nvSpPr>
          <p:cNvPr id="11" name="TextBox 10">
            <a:extLst>
              <a:ext uri="{FF2B5EF4-FFF2-40B4-BE49-F238E27FC236}">
                <a16:creationId xmlns:a16="http://schemas.microsoft.com/office/drawing/2014/main" id="{D87D22BD-BBB1-4D1E-9B5E-448278A88BB0}"/>
              </a:ext>
            </a:extLst>
          </p:cNvPr>
          <p:cNvSpPr txBox="1"/>
          <p:nvPr/>
        </p:nvSpPr>
        <p:spPr>
          <a:xfrm rot="2085034">
            <a:off x="1126783" y="4969350"/>
            <a:ext cx="3294492" cy="523220"/>
          </a:xfrm>
          <a:prstGeom prst="rect">
            <a:avLst/>
          </a:prstGeom>
          <a:noFill/>
        </p:spPr>
        <p:txBody>
          <a:bodyPr wrap="none" rtlCol="0">
            <a:spAutoFit/>
          </a:bodyPr>
          <a:lstStyle/>
          <a:p>
            <a:r>
              <a:rPr lang="en-US" sz="2800" b="0" i="0" dirty="0">
                <a:solidFill>
                  <a:srgbClr val="7030A0"/>
                </a:solidFill>
                <a:effectLst/>
                <a:latin typeface="IRANSans(Small) Black" panose="020B0506030804020204" pitchFamily="34" charset="-78"/>
                <a:cs typeface="IRANSans(Small) Black" panose="020B0506030804020204" pitchFamily="34" charset="-78"/>
              </a:rPr>
              <a:t>Fault-tolerant architecture</a:t>
            </a:r>
            <a:endParaRPr lang="en-US" sz="2800" dirty="0">
              <a:solidFill>
                <a:srgbClr val="7030A0"/>
              </a:solidFill>
              <a:latin typeface="IRANSans(Small) Black" panose="020B0506030804020204" pitchFamily="34" charset="-78"/>
              <a:cs typeface="IRANSans(Small) Black" panose="020B0506030804020204" pitchFamily="34" charset="-78"/>
            </a:endParaRPr>
          </a:p>
        </p:txBody>
      </p:sp>
      <p:cxnSp>
        <p:nvCxnSpPr>
          <p:cNvPr id="6" name="Straight Connector 5">
            <a:extLst>
              <a:ext uri="{FF2B5EF4-FFF2-40B4-BE49-F238E27FC236}">
                <a16:creationId xmlns:a16="http://schemas.microsoft.com/office/drawing/2014/main" id="{AE17F3F4-2CC5-4B0E-BA0C-BC4C773AC778}"/>
              </a:ext>
            </a:extLst>
          </p:cNvPr>
          <p:cNvCxnSpPr>
            <a:cxnSpLocks/>
          </p:cNvCxnSpPr>
          <p:nvPr/>
        </p:nvCxnSpPr>
        <p:spPr>
          <a:xfrm>
            <a:off x="8256240" y="3864206"/>
            <a:ext cx="3312368" cy="0"/>
          </a:xfrm>
          <a:prstGeom prst="line">
            <a:avLst/>
          </a:prstGeom>
          <a:ln w="19050">
            <a:solidFill>
              <a:srgbClr val="7030A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978414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706AACB1-0A54-4107-98CE-196E2E97DD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5118725" y="2676435"/>
            <a:ext cx="7283141" cy="1200329"/>
          </a:xfrm>
          <a:prstGeom prst="rect">
            <a:avLst/>
          </a:prstGeom>
          <a:noFill/>
        </p:spPr>
        <p:txBody>
          <a:bodyPr wrap="square" rtlCol="0">
            <a:spAutoFit/>
          </a:bodyPr>
          <a:lstStyle/>
          <a:p>
            <a:pPr lvl="1"/>
            <a:r>
              <a:rPr lang="fa-IR" sz="3600" b="1" dirty="0">
                <a:solidFill>
                  <a:srgbClr val="7030A0"/>
                </a:solidFill>
                <a:latin typeface="IRANSans Black" panose="020B0506030804020204" pitchFamily="34" charset="-78"/>
                <a:cs typeface="IRANSans Black" panose="020B0506030804020204" pitchFamily="34" charset="-78"/>
              </a:rPr>
              <a:t>معماری </a:t>
            </a:r>
            <a:r>
              <a:rPr lang="fa-IR" sz="3600" b="1" dirty="0" err="1">
                <a:solidFill>
                  <a:srgbClr val="7030A0"/>
                </a:solidFill>
                <a:latin typeface="IRANSans Black" panose="020B0506030804020204" pitchFamily="34" charset="-78"/>
                <a:cs typeface="IRANSans Black" panose="020B0506030804020204" pitchFamily="34" charset="-78"/>
              </a:rPr>
              <a:t>دروید</a:t>
            </a:r>
            <a:endParaRPr lang="en-US" sz="3600" b="1" dirty="0">
              <a:solidFill>
                <a:srgbClr val="7030A0"/>
              </a:solidFill>
              <a:latin typeface="IRANSans Black" panose="020B0506030804020204" pitchFamily="34" charset="-78"/>
              <a:cs typeface="IRANSans Black" panose="020B0506030804020204" pitchFamily="34" charset="-78"/>
            </a:endParaRPr>
          </a:p>
          <a:p>
            <a:pPr lvl="1"/>
            <a:r>
              <a:rPr lang="fa-IR" sz="3600" b="1" dirty="0">
                <a:solidFill>
                  <a:srgbClr val="7030A0"/>
                </a:solidFill>
                <a:latin typeface="IRANSans Black" panose="020B0506030804020204" pitchFamily="34" charset="-78"/>
                <a:cs typeface="IRANSans Black" panose="020B0506030804020204" pitchFamily="34" charset="-78"/>
              </a:rPr>
              <a:t>نگاهی دقیق‌تر</a:t>
            </a:r>
            <a:endParaRPr lang="en-US" sz="3600" b="1" dirty="0">
              <a:solidFill>
                <a:srgbClr val="7030A0"/>
              </a:solidFill>
              <a:latin typeface="IRANSans Black" panose="020B0506030804020204" pitchFamily="34" charset="-78"/>
              <a:cs typeface="IRANSans Black" panose="020B0506030804020204" pitchFamily="34" charset="-78"/>
            </a:endParaRPr>
          </a:p>
        </p:txBody>
      </p:sp>
      <p:pic>
        <p:nvPicPr>
          <p:cNvPr id="4" name="Picture 3">
            <a:extLst>
              <a:ext uri="{FF2B5EF4-FFF2-40B4-BE49-F238E27FC236}">
                <a16:creationId xmlns:a16="http://schemas.microsoft.com/office/drawing/2014/main" id="{AB60D27A-8845-4BA3-8C77-52FDCFE8DF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384" y="1124744"/>
            <a:ext cx="7920880" cy="5106354"/>
          </a:xfrm>
          <a:prstGeom prst="rect">
            <a:avLst/>
          </a:prstGeom>
        </p:spPr>
      </p:pic>
      <p:cxnSp>
        <p:nvCxnSpPr>
          <p:cNvPr id="6" name="Straight Connector 5">
            <a:extLst>
              <a:ext uri="{FF2B5EF4-FFF2-40B4-BE49-F238E27FC236}">
                <a16:creationId xmlns:a16="http://schemas.microsoft.com/office/drawing/2014/main" id="{755CA10D-6396-4434-8B0D-67A677F9EB08}"/>
              </a:ext>
            </a:extLst>
          </p:cNvPr>
          <p:cNvCxnSpPr>
            <a:cxnSpLocks/>
          </p:cNvCxnSpPr>
          <p:nvPr/>
        </p:nvCxnSpPr>
        <p:spPr>
          <a:xfrm>
            <a:off x="9048328" y="3876764"/>
            <a:ext cx="2880320" cy="0"/>
          </a:xfrm>
          <a:prstGeom prst="line">
            <a:avLst/>
          </a:prstGeom>
          <a:ln w="19050">
            <a:solidFill>
              <a:srgbClr val="7030A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624961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706AACB1-0A54-4107-98CE-196E2E97DD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983432" y="836712"/>
            <a:ext cx="10828301" cy="707886"/>
          </a:xfrm>
          <a:prstGeom prst="rect">
            <a:avLst/>
          </a:prstGeom>
          <a:noFill/>
        </p:spPr>
        <p:txBody>
          <a:bodyPr wrap="square" rtlCol="0">
            <a:spAutoFit/>
          </a:bodyPr>
          <a:lstStyle/>
          <a:p>
            <a:pPr lvl="1"/>
            <a:r>
              <a:rPr lang="fa-IR" sz="4000" b="1" dirty="0">
                <a:solidFill>
                  <a:srgbClr val="7030A0"/>
                </a:solidFill>
                <a:latin typeface="IRANSans Black" panose="020B0506030804020204" pitchFamily="34" charset="-78"/>
                <a:cs typeface="IRANSans Black" panose="020B0506030804020204" pitchFamily="34" charset="-78"/>
              </a:rPr>
              <a:t>معماری دروید- وابستگی‌های خارجی</a:t>
            </a:r>
            <a:endParaRPr lang="en-US" sz="4000" b="1" dirty="0">
              <a:solidFill>
                <a:srgbClr val="7030A0"/>
              </a:solidFill>
              <a:latin typeface="IRANSans Black" panose="020B0506030804020204" pitchFamily="34" charset="-78"/>
              <a:cs typeface="IRANSans Black" panose="020B0506030804020204" pitchFamily="34" charset="-78"/>
            </a:endParaRPr>
          </a:p>
        </p:txBody>
      </p:sp>
      <p:sp>
        <p:nvSpPr>
          <p:cNvPr id="6" name="TextBox 5">
            <a:extLst>
              <a:ext uri="{FF2B5EF4-FFF2-40B4-BE49-F238E27FC236}">
                <a16:creationId xmlns:a16="http://schemas.microsoft.com/office/drawing/2014/main" id="{77946322-EEA2-4A0E-A0A9-5CBD2F993D49}"/>
              </a:ext>
            </a:extLst>
          </p:cNvPr>
          <p:cNvSpPr txBox="1"/>
          <p:nvPr/>
        </p:nvSpPr>
        <p:spPr>
          <a:xfrm>
            <a:off x="479376" y="2564904"/>
            <a:ext cx="10153128" cy="3693319"/>
          </a:xfrm>
          <a:prstGeom prst="rect">
            <a:avLst/>
          </a:prstGeom>
          <a:noFill/>
        </p:spPr>
        <p:txBody>
          <a:bodyPr wrap="square">
            <a:spAutoFit/>
          </a:bodyPr>
          <a:lstStyle/>
          <a:p>
            <a:pPr algn="l" rtl="0">
              <a:buFont typeface="Arial" panose="020B0604020202020204" pitchFamily="34" charset="0"/>
              <a:buChar char="•"/>
            </a:pPr>
            <a:r>
              <a:rPr lang="en-US" b="1" i="0" dirty="0">
                <a:solidFill>
                  <a:srgbClr val="292929"/>
                </a:solidFill>
                <a:effectLst/>
              </a:rPr>
              <a:t>Deep Storage</a:t>
            </a:r>
            <a:r>
              <a:rPr lang="en-US" i="0" dirty="0">
                <a:solidFill>
                  <a:srgbClr val="292929"/>
                </a:solidFill>
                <a:effectLst/>
              </a:rPr>
              <a:t>: it can be </a:t>
            </a:r>
            <a:r>
              <a:rPr lang="en-US" b="1" i="0" dirty="0">
                <a:solidFill>
                  <a:srgbClr val="7030A0"/>
                </a:solidFill>
                <a:effectLst/>
              </a:rPr>
              <a:t>any distributed file system or object storage</a:t>
            </a:r>
            <a:r>
              <a:rPr lang="en-US" i="0" dirty="0">
                <a:solidFill>
                  <a:srgbClr val="292929"/>
                </a:solidFill>
                <a:effectLst/>
              </a:rPr>
              <a:t>, like Amazon S3, Azure Blob Storage, Apache HDFS (or any HDFS compatible system), or a network mounted file system. The purpose of the deep storage is to persist all data ingested by Druid, as a backup solution and at the same time to be available to all Druid components and clusters, when it is needed.</a:t>
            </a:r>
          </a:p>
          <a:p>
            <a:pPr algn="l">
              <a:buFont typeface="Arial" panose="020B0604020202020204" pitchFamily="34" charset="0"/>
              <a:buChar char="•"/>
            </a:pPr>
            <a:endParaRPr lang="en-US" i="0" dirty="0">
              <a:solidFill>
                <a:srgbClr val="292929"/>
              </a:solidFill>
              <a:effectLst/>
            </a:endParaRPr>
          </a:p>
          <a:p>
            <a:pPr algn="l" rtl="0">
              <a:buFont typeface="Arial" panose="020B0604020202020204" pitchFamily="34" charset="0"/>
              <a:buChar char="•"/>
            </a:pPr>
            <a:r>
              <a:rPr lang="en-US" b="1" i="0" dirty="0">
                <a:solidFill>
                  <a:srgbClr val="292929"/>
                </a:solidFill>
                <a:effectLst/>
              </a:rPr>
              <a:t>Metadata Storage</a:t>
            </a:r>
            <a:r>
              <a:rPr lang="en-US" i="0" dirty="0">
                <a:solidFill>
                  <a:srgbClr val="292929"/>
                </a:solidFill>
                <a:effectLst/>
              </a:rPr>
              <a:t>: </a:t>
            </a:r>
            <a:r>
              <a:rPr lang="en-US" b="1" i="0" dirty="0">
                <a:solidFill>
                  <a:srgbClr val="7030A0"/>
                </a:solidFill>
                <a:effectLst/>
              </a:rPr>
              <a:t>is backed by a traditional relational database system</a:t>
            </a:r>
            <a:r>
              <a:rPr lang="en-US" i="0" dirty="0">
                <a:solidFill>
                  <a:srgbClr val="292929"/>
                </a:solidFill>
                <a:effectLst/>
              </a:rPr>
              <a:t>, e.g., PostgreSQL or MySQL. All metadata are available to any Druid component. There are various types of metadata in Druid, some are related to the persisted segments in deep storage, for example paths of segment files, their timestamp, their version, etc., other may related to external systems like the ingested partition offsets from a Apache Kafka topic and the rest are related to metadata of various internal processes (e.g., in which segments are being created now).</a:t>
            </a:r>
          </a:p>
          <a:p>
            <a:pPr algn="l">
              <a:buFont typeface="Arial" panose="020B0604020202020204" pitchFamily="34" charset="0"/>
              <a:buChar char="•"/>
            </a:pPr>
            <a:endParaRPr lang="en-US" i="0" dirty="0">
              <a:solidFill>
                <a:srgbClr val="292929"/>
              </a:solidFill>
              <a:effectLst/>
            </a:endParaRPr>
          </a:p>
          <a:p>
            <a:pPr algn="l" rtl="0">
              <a:buFont typeface="Arial" panose="020B0604020202020204" pitchFamily="34" charset="0"/>
              <a:buChar char="•"/>
            </a:pPr>
            <a:r>
              <a:rPr lang="en-US" b="1" i="0" dirty="0" err="1">
                <a:solidFill>
                  <a:srgbClr val="292929"/>
                </a:solidFill>
                <a:effectLst/>
              </a:rPr>
              <a:t>ZooKeeper</a:t>
            </a:r>
            <a:r>
              <a:rPr lang="en-US" i="0" dirty="0">
                <a:solidFill>
                  <a:srgbClr val="292929"/>
                </a:solidFill>
                <a:effectLst/>
              </a:rPr>
              <a:t>: is used for </a:t>
            </a:r>
            <a:r>
              <a:rPr lang="en-US" b="1" i="0" dirty="0">
                <a:solidFill>
                  <a:srgbClr val="7030A0"/>
                </a:solidFill>
                <a:effectLst/>
              </a:rPr>
              <a:t>internal service discovery, coordination, and leader election.</a:t>
            </a:r>
          </a:p>
        </p:txBody>
      </p:sp>
      <p:cxnSp>
        <p:nvCxnSpPr>
          <p:cNvPr id="7" name="Straight Connector 6">
            <a:extLst>
              <a:ext uri="{FF2B5EF4-FFF2-40B4-BE49-F238E27FC236}">
                <a16:creationId xmlns:a16="http://schemas.microsoft.com/office/drawing/2014/main" id="{6C6B5AAD-E1B0-45F9-909B-04B230204E3D}"/>
              </a:ext>
            </a:extLst>
          </p:cNvPr>
          <p:cNvCxnSpPr>
            <a:cxnSpLocks/>
          </p:cNvCxnSpPr>
          <p:nvPr/>
        </p:nvCxnSpPr>
        <p:spPr>
          <a:xfrm>
            <a:off x="3719736" y="1556792"/>
            <a:ext cx="7848872" cy="0"/>
          </a:xfrm>
          <a:prstGeom prst="line">
            <a:avLst/>
          </a:prstGeom>
          <a:ln w="19050">
            <a:solidFill>
              <a:srgbClr val="7030A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080858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706AACB1-0A54-4107-98CE-196E2E97DD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1559496" y="702179"/>
            <a:ext cx="10828301" cy="707886"/>
          </a:xfrm>
          <a:prstGeom prst="rect">
            <a:avLst/>
          </a:prstGeom>
          <a:noFill/>
        </p:spPr>
        <p:txBody>
          <a:bodyPr wrap="square" rtlCol="0">
            <a:spAutoFit/>
          </a:bodyPr>
          <a:lstStyle/>
          <a:p>
            <a:pPr lvl="1"/>
            <a:r>
              <a:rPr lang="fa-IR" sz="4000" b="1" dirty="0">
                <a:solidFill>
                  <a:srgbClr val="7030A0"/>
                </a:solidFill>
                <a:latin typeface="IRANSans Black" panose="020B0506030804020204" pitchFamily="34" charset="-78"/>
                <a:cs typeface="IRANSans Black" panose="020B0506030804020204" pitchFamily="34" charset="-78"/>
              </a:rPr>
              <a:t>معماری دروید- مولفه‌های اصلی</a:t>
            </a:r>
            <a:endParaRPr lang="en-US" sz="4000" b="1" dirty="0">
              <a:solidFill>
                <a:srgbClr val="7030A0"/>
              </a:solidFill>
              <a:latin typeface="IRANSans Black" panose="020B0506030804020204" pitchFamily="34" charset="-78"/>
              <a:cs typeface="IRANSans Black" panose="020B0506030804020204" pitchFamily="34" charset="-78"/>
            </a:endParaRPr>
          </a:p>
        </p:txBody>
      </p:sp>
      <p:sp>
        <p:nvSpPr>
          <p:cNvPr id="6" name="TextBox 5">
            <a:extLst>
              <a:ext uri="{FF2B5EF4-FFF2-40B4-BE49-F238E27FC236}">
                <a16:creationId xmlns:a16="http://schemas.microsoft.com/office/drawing/2014/main" id="{77946322-EEA2-4A0E-A0A9-5CBD2F993D49}"/>
              </a:ext>
            </a:extLst>
          </p:cNvPr>
          <p:cNvSpPr txBox="1"/>
          <p:nvPr/>
        </p:nvSpPr>
        <p:spPr>
          <a:xfrm>
            <a:off x="479376" y="1689613"/>
            <a:ext cx="10153128" cy="2031325"/>
          </a:xfrm>
          <a:prstGeom prst="rect">
            <a:avLst/>
          </a:prstGeom>
          <a:noFill/>
        </p:spPr>
        <p:txBody>
          <a:bodyPr wrap="square">
            <a:spAutoFit/>
          </a:bodyPr>
          <a:lstStyle/>
          <a:p>
            <a:pPr algn="l" rtl="0">
              <a:buFont typeface="Arial" panose="020B0604020202020204" pitchFamily="34" charset="0"/>
              <a:buChar char="•"/>
            </a:pPr>
            <a:r>
              <a:rPr lang="en-US" b="1" dirty="0">
                <a:solidFill>
                  <a:srgbClr val="7030A0"/>
                </a:solidFill>
                <a:latin typeface="Verdana" panose="020B0604030504040204" pitchFamily="34" charset="0"/>
              </a:rPr>
              <a:t>Coordinator</a:t>
            </a:r>
            <a:r>
              <a:rPr lang="en-US" b="1" i="0" dirty="0">
                <a:solidFill>
                  <a:srgbClr val="222222"/>
                </a:solidFill>
                <a:effectLst/>
                <a:latin typeface="Verdana" panose="020B0604030504040204" pitchFamily="34" charset="0"/>
              </a:rPr>
              <a:t>:</a:t>
            </a:r>
            <a:r>
              <a:rPr lang="en-US" b="0" i="0" dirty="0">
                <a:solidFill>
                  <a:srgbClr val="222222"/>
                </a:solidFill>
                <a:effectLst/>
                <a:latin typeface="Verdana" panose="020B0604030504040204" pitchFamily="34" charset="0"/>
              </a:rPr>
              <a:t> Manages data availability on the clusters</a:t>
            </a:r>
          </a:p>
          <a:p>
            <a:pPr algn="l" rtl="0">
              <a:buFont typeface="Arial" panose="020B0604020202020204" pitchFamily="34" charset="0"/>
              <a:buChar char="•"/>
            </a:pPr>
            <a:r>
              <a:rPr lang="en-US" b="1" i="0" dirty="0">
                <a:solidFill>
                  <a:srgbClr val="BE1000"/>
                </a:solidFill>
                <a:effectLst/>
                <a:latin typeface="Verdana" panose="020B0604030504040204" pitchFamily="34" charset="0"/>
              </a:rPr>
              <a:t>Overlord</a:t>
            </a:r>
            <a:r>
              <a:rPr lang="en-US" b="1" i="0" dirty="0">
                <a:solidFill>
                  <a:srgbClr val="222222"/>
                </a:solidFill>
                <a:effectLst/>
                <a:latin typeface="Verdana" panose="020B0604030504040204" pitchFamily="34" charset="0"/>
              </a:rPr>
              <a:t>:</a:t>
            </a:r>
            <a:r>
              <a:rPr lang="en-US" b="0" i="0" dirty="0">
                <a:solidFill>
                  <a:srgbClr val="222222"/>
                </a:solidFill>
                <a:effectLst/>
                <a:latin typeface="Verdana" panose="020B0604030504040204" pitchFamily="34" charset="0"/>
              </a:rPr>
              <a:t> For controlling the assignment of data ingestion workloads</a:t>
            </a:r>
          </a:p>
          <a:p>
            <a:pPr algn="l" rtl="0">
              <a:buFont typeface="Arial" panose="020B0604020202020204" pitchFamily="34" charset="0"/>
              <a:buChar char="•"/>
            </a:pPr>
            <a:r>
              <a:rPr lang="en-US" b="1" i="0" dirty="0">
                <a:solidFill>
                  <a:srgbClr val="0000FF"/>
                </a:solidFill>
                <a:effectLst/>
                <a:latin typeface="Verdana" panose="020B0604030504040204" pitchFamily="34" charset="0"/>
              </a:rPr>
              <a:t>Broker</a:t>
            </a:r>
            <a:r>
              <a:rPr lang="en-US" b="1" i="0" dirty="0">
                <a:solidFill>
                  <a:srgbClr val="222222"/>
                </a:solidFill>
                <a:effectLst/>
                <a:latin typeface="Verdana" panose="020B0604030504040204" pitchFamily="34" charset="0"/>
              </a:rPr>
              <a:t>:</a:t>
            </a:r>
            <a:r>
              <a:rPr lang="en-US" b="0" i="0" dirty="0">
                <a:solidFill>
                  <a:srgbClr val="222222"/>
                </a:solidFill>
                <a:effectLst/>
                <a:latin typeface="Verdana" panose="020B0604030504040204" pitchFamily="34" charset="0"/>
              </a:rPr>
              <a:t> This is for handling queries from external clients</a:t>
            </a:r>
          </a:p>
          <a:p>
            <a:pPr algn="l" rtl="0">
              <a:buFont typeface="Arial" panose="020B0604020202020204" pitchFamily="34" charset="0"/>
              <a:buChar char="•"/>
            </a:pPr>
            <a:r>
              <a:rPr lang="en-US" b="1" dirty="0">
                <a:solidFill>
                  <a:srgbClr val="0000FF"/>
                </a:solidFill>
                <a:latin typeface="Verdana" panose="020B0604030504040204" pitchFamily="34" charset="0"/>
              </a:rPr>
              <a:t>Router</a:t>
            </a:r>
            <a:r>
              <a:rPr lang="en-US" b="1" i="0" dirty="0">
                <a:solidFill>
                  <a:srgbClr val="222222"/>
                </a:solidFill>
                <a:effectLst/>
                <a:latin typeface="Verdana" panose="020B0604030504040204" pitchFamily="34" charset="0"/>
              </a:rPr>
              <a:t>:</a:t>
            </a:r>
            <a:r>
              <a:rPr lang="en-US" b="0" i="0" dirty="0">
                <a:solidFill>
                  <a:srgbClr val="222222"/>
                </a:solidFill>
                <a:effectLst/>
                <a:latin typeface="Verdana" panose="020B0604030504040204" pitchFamily="34" charset="0"/>
              </a:rPr>
              <a:t> Used to route requests to brokers, coordinators and overlords</a:t>
            </a:r>
          </a:p>
          <a:p>
            <a:pPr algn="l" rtl="0">
              <a:buFont typeface="Arial" panose="020B0604020202020204" pitchFamily="34" charset="0"/>
              <a:buChar char="•"/>
            </a:pPr>
            <a:r>
              <a:rPr lang="en-US" b="1" i="0" dirty="0">
                <a:solidFill>
                  <a:srgbClr val="7030A0"/>
                </a:solidFill>
                <a:effectLst/>
                <a:latin typeface="Verdana" panose="020B0604030504040204" pitchFamily="34" charset="0"/>
              </a:rPr>
              <a:t>Historical</a:t>
            </a:r>
            <a:r>
              <a:rPr lang="en-US" b="1" i="0" dirty="0">
                <a:solidFill>
                  <a:srgbClr val="222222"/>
                </a:solidFill>
                <a:effectLst/>
                <a:latin typeface="Verdana" panose="020B0604030504040204" pitchFamily="34" charset="0"/>
              </a:rPr>
              <a:t>:</a:t>
            </a:r>
            <a:r>
              <a:rPr lang="en-US" b="0" i="0" dirty="0">
                <a:solidFill>
                  <a:srgbClr val="222222"/>
                </a:solidFill>
                <a:effectLst/>
                <a:latin typeface="Verdana" panose="020B0604030504040204" pitchFamily="34" charset="0"/>
              </a:rPr>
              <a:t> For storing the data that can be queried</a:t>
            </a:r>
          </a:p>
          <a:p>
            <a:pPr algn="l" rtl="0">
              <a:buFont typeface="Arial" panose="020B0604020202020204" pitchFamily="34" charset="0"/>
              <a:buChar char="•"/>
            </a:pPr>
            <a:r>
              <a:rPr lang="en-US" b="1" i="0" dirty="0">
                <a:solidFill>
                  <a:srgbClr val="BE1000"/>
                </a:solidFill>
                <a:effectLst/>
                <a:latin typeface="Verdana" panose="020B0604030504040204" pitchFamily="34" charset="0"/>
              </a:rPr>
              <a:t>Middle manager</a:t>
            </a:r>
            <a:r>
              <a:rPr lang="en-US" b="1" i="0" dirty="0">
                <a:solidFill>
                  <a:srgbClr val="222222"/>
                </a:solidFill>
                <a:effectLst/>
                <a:latin typeface="Verdana" panose="020B0604030504040204" pitchFamily="34" charset="0"/>
              </a:rPr>
              <a:t>:</a:t>
            </a:r>
            <a:r>
              <a:rPr lang="en-US" b="0" i="0" dirty="0">
                <a:solidFill>
                  <a:srgbClr val="222222"/>
                </a:solidFill>
                <a:effectLst/>
                <a:latin typeface="Verdana" panose="020B0604030504040204" pitchFamily="34" charset="0"/>
              </a:rPr>
              <a:t> This is responsible for ingesting data There are three types of servers.</a:t>
            </a:r>
          </a:p>
        </p:txBody>
      </p:sp>
      <p:sp>
        <p:nvSpPr>
          <p:cNvPr id="8" name="TextBox 7">
            <a:extLst>
              <a:ext uri="{FF2B5EF4-FFF2-40B4-BE49-F238E27FC236}">
                <a16:creationId xmlns:a16="http://schemas.microsoft.com/office/drawing/2014/main" id="{05FF7EBD-793A-4B82-9E78-74BB355C108C}"/>
              </a:ext>
            </a:extLst>
          </p:cNvPr>
          <p:cNvSpPr txBox="1"/>
          <p:nvPr/>
        </p:nvSpPr>
        <p:spPr>
          <a:xfrm>
            <a:off x="479376" y="4152724"/>
            <a:ext cx="8352928" cy="2031325"/>
          </a:xfrm>
          <a:prstGeom prst="rect">
            <a:avLst/>
          </a:prstGeom>
          <a:noFill/>
        </p:spPr>
        <p:txBody>
          <a:bodyPr wrap="square">
            <a:spAutoFit/>
          </a:bodyPr>
          <a:lstStyle/>
          <a:p>
            <a:pPr algn="l" rtl="0"/>
            <a:r>
              <a:rPr lang="en-US" sz="2400" b="1" dirty="0"/>
              <a:t>Master</a:t>
            </a:r>
            <a:r>
              <a:rPr lang="en-US" dirty="0"/>
              <a:t>: </a:t>
            </a:r>
            <a:r>
              <a:rPr lang="en-US" dirty="0">
                <a:solidFill>
                  <a:srgbClr val="222222"/>
                </a:solidFill>
                <a:latin typeface="Verdana" panose="020B0604030504040204" pitchFamily="34" charset="0"/>
              </a:rPr>
              <a:t>This is for running the </a:t>
            </a:r>
            <a:r>
              <a:rPr lang="en-US" b="1" dirty="0">
                <a:solidFill>
                  <a:srgbClr val="7030A0"/>
                </a:solidFill>
                <a:latin typeface="Verdana" panose="020B0604030504040204" pitchFamily="34" charset="0"/>
              </a:rPr>
              <a:t>coordinator</a:t>
            </a:r>
            <a:r>
              <a:rPr lang="en-US" dirty="0">
                <a:solidFill>
                  <a:srgbClr val="222222"/>
                </a:solidFill>
                <a:latin typeface="Verdana" panose="020B0604030504040204" pitchFamily="34" charset="0"/>
              </a:rPr>
              <a:t> and </a:t>
            </a:r>
            <a:r>
              <a:rPr lang="en-US" b="1" dirty="0">
                <a:solidFill>
                  <a:srgbClr val="BE1000"/>
                </a:solidFill>
                <a:latin typeface="Verdana" panose="020B0604030504040204" pitchFamily="34" charset="0"/>
              </a:rPr>
              <a:t>overlord</a:t>
            </a:r>
            <a:r>
              <a:rPr lang="en-US" dirty="0">
                <a:solidFill>
                  <a:srgbClr val="222222"/>
                </a:solidFill>
                <a:latin typeface="Verdana" panose="020B0604030504040204" pitchFamily="34" charset="0"/>
              </a:rPr>
              <a:t> processes. It also manages data availability and ingestion.</a:t>
            </a:r>
          </a:p>
          <a:p>
            <a:pPr algn="l" rtl="0"/>
            <a:r>
              <a:rPr lang="en-US" sz="2400" b="1" dirty="0"/>
              <a:t>Query</a:t>
            </a:r>
            <a:r>
              <a:rPr lang="en-US" dirty="0"/>
              <a:t>: </a:t>
            </a:r>
            <a:r>
              <a:rPr lang="en-US" dirty="0">
                <a:solidFill>
                  <a:srgbClr val="222222"/>
                </a:solidFill>
                <a:latin typeface="Verdana" panose="020B0604030504040204" pitchFamily="34" charset="0"/>
              </a:rPr>
              <a:t>This runs </a:t>
            </a:r>
            <a:r>
              <a:rPr lang="en-US" b="1" dirty="0">
                <a:solidFill>
                  <a:srgbClr val="0000FF"/>
                </a:solidFill>
                <a:latin typeface="Verdana" panose="020B0604030504040204" pitchFamily="34" charset="0"/>
              </a:rPr>
              <a:t>broker</a:t>
            </a:r>
            <a:r>
              <a:rPr lang="en-US" dirty="0">
                <a:solidFill>
                  <a:srgbClr val="222222"/>
                </a:solidFill>
                <a:latin typeface="Verdana" panose="020B0604030504040204" pitchFamily="34" charset="0"/>
              </a:rPr>
              <a:t> and </a:t>
            </a:r>
            <a:r>
              <a:rPr lang="en-US" b="1" dirty="0">
                <a:solidFill>
                  <a:srgbClr val="0000FF"/>
                </a:solidFill>
                <a:latin typeface="Verdana" panose="020B0604030504040204" pitchFamily="34" charset="0"/>
              </a:rPr>
              <a:t>router</a:t>
            </a:r>
            <a:r>
              <a:rPr lang="en-US" dirty="0">
                <a:solidFill>
                  <a:srgbClr val="222222"/>
                </a:solidFill>
                <a:latin typeface="Verdana" panose="020B0604030504040204" pitchFamily="34" charset="0"/>
              </a:rPr>
              <a:t> processes (optional). It is used for handling queries from external clients.</a:t>
            </a:r>
          </a:p>
          <a:p>
            <a:pPr algn="l" rtl="0"/>
            <a:r>
              <a:rPr lang="en-US" sz="2400" b="1" dirty="0"/>
              <a:t>Data</a:t>
            </a:r>
            <a:r>
              <a:rPr lang="en-US" dirty="0"/>
              <a:t>: </a:t>
            </a:r>
            <a:r>
              <a:rPr lang="en-US" dirty="0">
                <a:solidFill>
                  <a:srgbClr val="222222"/>
                </a:solidFill>
                <a:latin typeface="Verdana" panose="020B0604030504040204" pitchFamily="34" charset="0"/>
              </a:rPr>
              <a:t>This runs the</a:t>
            </a:r>
            <a:r>
              <a:rPr lang="en-US" dirty="0">
                <a:solidFill>
                  <a:srgbClr val="7030A0"/>
                </a:solidFill>
                <a:latin typeface="Verdana" panose="020B0604030504040204" pitchFamily="34" charset="0"/>
              </a:rPr>
              <a:t> </a:t>
            </a:r>
            <a:r>
              <a:rPr lang="en-US" b="1" dirty="0">
                <a:solidFill>
                  <a:srgbClr val="7030A0"/>
                </a:solidFill>
                <a:latin typeface="Verdana" panose="020B0604030504040204" pitchFamily="34" charset="0"/>
              </a:rPr>
              <a:t>historical</a:t>
            </a:r>
            <a:r>
              <a:rPr lang="en-US" dirty="0">
                <a:solidFill>
                  <a:srgbClr val="7030A0"/>
                </a:solidFill>
                <a:latin typeface="Verdana" panose="020B0604030504040204" pitchFamily="34" charset="0"/>
              </a:rPr>
              <a:t> </a:t>
            </a:r>
            <a:r>
              <a:rPr lang="en-US" dirty="0">
                <a:solidFill>
                  <a:srgbClr val="222222"/>
                </a:solidFill>
                <a:latin typeface="Verdana" panose="020B0604030504040204" pitchFamily="34" charset="0"/>
              </a:rPr>
              <a:t>and </a:t>
            </a:r>
            <a:r>
              <a:rPr lang="en-US" b="1" dirty="0">
                <a:solidFill>
                  <a:srgbClr val="BE1000"/>
                </a:solidFill>
                <a:latin typeface="Verdana" panose="020B0604030504040204" pitchFamily="34" charset="0"/>
              </a:rPr>
              <a:t>middle manager </a:t>
            </a:r>
            <a:r>
              <a:rPr lang="en-US" dirty="0">
                <a:solidFill>
                  <a:srgbClr val="222222"/>
                </a:solidFill>
                <a:latin typeface="Verdana" panose="020B0604030504040204" pitchFamily="34" charset="0"/>
              </a:rPr>
              <a:t>processes. It is used to execute ingestion workloads.</a:t>
            </a:r>
          </a:p>
        </p:txBody>
      </p:sp>
      <p:sp>
        <p:nvSpPr>
          <p:cNvPr id="9" name="Arrow: Down 8">
            <a:extLst>
              <a:ext uri="{FF2B5EF4-FFF2-40B4-BE49-F238E27FC236}">
                <a16:creationId xmlns:a16="http://schemas.microsoft.com/office/drawing/2014/main" id="{C2AAB604-B7C6-4B9A-896F-DE732304B710}"/>
              </a:ext>
            </a:extLst>
          </p:cNvPr>
          <p:cNvSpPr/>
          <p:nvPr/>
        </p:nvSpPr>
        <p:spPr>
          <a:xfrm rot="3441568">
            <a:off x="9506594" y="4107754"/>
            <a:ext cx="576064" cy="123252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08C3FEF-C0CD-4B9D-8942-3E88C96187BC}"/>
              </a:ext>
            </a:extLst>
          </p:cNvPr>
          <p:cNvSpPr txBox="1"/>
          <p:nvPr/>
        </p:nvSpPr>
        <p:spPr>
          <a:xfrm rot="927505">
            <a:off x="9391538" y="3828784"/>
            <a:ext cx="2154757" cy="461665"/>
          </a:xfrm>
          <a:prstGeom prst="rect">
            <a:avLst/>
          </a:prstGeom>
          <a:noFill/>
        </p:spPr>
        <p:txBody>
          <a:bodyPr wrap="none" rtlCol="0">
            <a:spAutoFit/>
          </a:bodyPr>
          <a:lstStyle/>
          <a:p>
            <a:r>
              <a:rPr lang="fa-IR" sz="2400" dirty="0">
                <a:solidFill>
                  <a:srgbClr val="7030A0"/>
                </a:solidFill>
                <a:latin typeface="IRANSans(Small) Black" panose="020B0506030804020204" pitchFamily="34" charset="-78"/>
                <a:cs typeface="IRANSans(Small) Black" panose="020B0506030804020204" pitchFamily="34" charset="-78"/>
              </a:rPr>
              <a:t>یک گروه بندی متفاوت</a:t>
            </a:r>
            <a:endParaRPr lang="en-US" sz="2400" dirty="0">
              <a:solidFill>
                <a:srgbClr val="7030A0"/>
              </a:solidFill>
              <a:latin typeface="IRANSans(Small) Black" panose="020B0506030804020204" pitchFamily="34" charset="-78"/>
              <a:cs typeface="IRANSans(Small) Black" panose="020B0506030804020204" pitchFamily="34" charset="-78"/>
            </a:endParaRPr>
          </a:p>
        </p:txBody>
      </p:sp>
      <p:cxnSp>
        <p:nvCxnSpPr>
          <p:cNvPr id="11" name="Straight Connector 10">
            <a:extLst>
              <a:ext uri="{FF2B5EF4-FFF2-40B4-BE49-F238E27FC236}">
                <a16:creationId xmlns:a16="http://schemas.microsoft.com/office/drawing/2014/main" id="{235D337F-48D7-4B97-B217-D5CA8DBD9F27}"/>
              </a:ext>
            </a:extLst>
          </p:cNvPr>
          <p:cNvCxnSpPr>
            <a:cxnSpLocks/>
          </p:cNvCxnSpPr>
          <p:nvPr/>
        </p:nvCxnSpPr>
        <p:spPr>
          <a:xfrm>
            <a:off x="4943872" y="1556792"/>
            <a:ext cx="6624736" cy="0"/>
          </a:xfrm>
          <a:prstGeom prst="line">
            <a:avLst/>
          </a:prstGeom>
          <a:ln w="19050">
            <a:solidFill>
              <a:srgbClr val="7030A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40845528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706AACB1-0A54-4107-98CE-196E2E97DD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983432" y="774203"/>
            <a:ext cx="10828301" cy="707886"/>
          </a:xfrm>
          <a:prstGeom prst="rect">
            <a:avLst/>
          </a:prstGeom>
          <a:noFill/>
        </p:spPr>
        <p:txBody>
          <a:bodyPr wrap="square" rtlCol="0">
            <a:spAutoFit/>
          </a:bodyPr>
          <a:lstStyle/>
          <a:p>
            <a:pPr lvl="1"/>
            <a:r>
              <a:rPr lang="fa-IR" sz="4000" b="1" dirty="0">
                <a:solidFill>
                  <a:srgbClr val="7030A0"/>
                </a:solidFill>
                <a:latin typeface="IRANSans Black" panose="020B0506030804020204" pitchFamily="34" charset="-78"/>
                <a:cs typeface="IRANSans Black" panose="020B0506030804020204" pitchFamily="34" charset="-78"/>
              </a:rPr>
              <a:t>معماری دروید- مولفه‌های اصلی</a:t>
            </a:r>
            <a:endParaRPr lang="en-US" sz="4000" b="1" dirty="0">
              <a:solidFill>
                <a:srgbClr val="7030A0"/>
              </a:solidFill>
              <a:latin typeface="IRANSans Black" panose="020B0506030804020204" pitchFamily="34" charset="-78"/>
              <a:cs typeface="IRANSans Black" panose="020B0506030804020204" pitchFamily="34" charset="-78"/>
            </a:endParaRPr>
          </a:p>
        </p:txBody>
      </p:sp>
      <p:pic>
        <p:nvPicPr>
          <p:cNvPr id="4" name="Picture 3">
            <a:extLst>
              <a:ext uri="{FF2B5EF4-FFF2-40B4-BE49-F238E27FC236}">
                <a16:creationId xmlns:a16="http://schemas.microsoft.com/office/drawing/2014/main" id="{50A7FC10-B813-4C72-B43A-A7B76ABF3E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281" y="2316221"/>
            <a:ext cx="9863247" cy="4283467"/>
          </a:xfrm>
          <a:prstGeom prst="rect">
            <a:avLst/>
          </a:prstGeom>
        </p:spPr>
      </p:pic>
      <p:cxnSp>
        <p:nvCxnSpPr>
          <p:cNvPr id="6" name="Straight Connector 5">
            <a:extLst>
              <a:ext uri="{FF2B5EF4-FFF2-40B4-BE49-F238E27FC236}">
                <a16:creationId xmlns:a16="http://schemas.microsoft.com/office/drawing/2014/main" id="{7220D967-3A72-474E-8A96-7BFA230FD511}"/>
              </a:ext>
            </a:extLst>
          </p:cNvPr>
          <p:cNvCxnSpPr>
            <a:cxnSpLocks/>
          </p:cNvCxnSpPr>
          <p:nvPr/>
        </p:nvCxnSpPr>
        <p:spPr>
          <a:xfrm>
            <a:off x="4583832" y="1556792"/>
            <a:ext cx="6984776" cy="0"/>
          </a:xfrm>
          <a:prstGeom prst="line">
            <a:avLst/>
          </a:prstGeom>
          <a:ln w="19050">
            <a:solidFill>
              <a:srgbClr val="7030A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819820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706AACB1-0A54-4107-98CE-196E2E97DD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983432" y="813351"/>
            <a:ext cx="10828301" cy="707886"/>
          </a:xfrm>
          <a:prstGeom prst="rect">
            <a:avLst/>
          </a:prstGeom>
          <a:noFill/>
        </p:spPr>
        <p:txBody>
          <a:bodyPr wrap="square" rtlCol="0">
            <a:spAutoFit/>
          </a:bodyPr>
          <a:lstStyle/>
          <a:p>
            <a:pPr lvl="1"/>
            <a:r>
              <a:rPr lang="en-US" sz="4000" b="1" dirty="0">
                <a:solidFill>
                  <a:srgbClr val="7030A0"/>
                </a:solidFill>
                <a:latin typeface="IRANSans Black" panose="020B0506030804020204" pitchFamily="34" charset="-78"/>
                <a:cs typeface="IRANSans Black" panose="020B0506030804020204" pitchFamily="34" charset="-78"/>
              </a:rPr>
              <a:t>Data ingestion flow</a:t>
            </a:r>
          </a:p>
        </p:txBody>
      </p:sp>
      <p:sp>
        <p:nvSpPr>
          <p:cNvPr id="8" name="TextBox 7">
            <a:extLst>
              <a:ext uri="{FF2B5EF4-FFF2-40B4-BE49-F238E27FC236}">
                <a16:creationId xmlns:a16="http://schemas.microsoft.com/office/drawing/2014/main" id="{9392C709-C058-4C29-BFAA-426313005BCF}"/>
              </a:ext>
            </a:extLst>
          </p:cNvPr>
          <p:cNvSpPr txBox="1"/>
          <p:nvPr/>
        </p:nvSpPr>
        <p:spPr>
          <a:xfrm>
            <a:off x="551384" y="1562500"/>
            <a:ext cx="8590259" cy="2031325"/>
          </a:xfrm>
          <a:prstGeom prst="rect">
            <a:avLst/>
          </a:prstGeom>
          <a:noFill/>
        </p:spPr>
        <p:txBody>
          <a:bodyPr wrap="square">
            <a:spAutoFit/>
          </a:bodyPr>
          <a:lstStyle/>
          <a:p>
            <a:pPr algn="l" rtl="0"/>
            <a:r>
              <a:rPr lang="en-US" b="0" i="0" dirty="0">
                <a:solidFill>
                  <a:srgbClr val="3A4145"/>
                </a:solidFill>
                <a:effectLst/>
                <a:latin typeface="Merriweather" panose="00000500000000000000" pitchFamily="2" charset="0"/>
              </a:rPr>
              <a:t>Data ingestion flow is </a:t>
            </a:r>
            <a:r>
              <a:rPr lang="en-US" b="1" i="0" dirty="0">
                <a:solidFill>
                  <a:schemeClr val="tx2">
                    <a:lumMod val="60000"/>
                    <a:lumOff val="40000"/>
                  </a:schemeClr>
                </a:solidFill>
                <a:effectLst/>
                <a:latin typeface="Merriweather" panose="00000500000000000000" pitchFamily="2" charset="0"/>
              </a:rPr>
              <a:t>a two part process</a:t>
            </a:r>
            <a:r>
              <a:rPr lang="en-US" b="0" i="0" dirty="0">
                <a:solidFill>
                  <a:srgbClr val="3A4145"/>
                </a:solidFill>
                <a:effectLst/>
                <a:latin typeface="Merriweather" panose="00000500000000000000" pitchFamily="2" charset="0"/>
              </a:rPr>
              <a:t>.</a:t>
            </a:r>
            <a:endParaRPr lang="fa-IR" b="0" i="0" dirty="0">
              <a:solidFill>
                <a:srgbClr val="3A4145"/>
              </a:solidFill>
              <a:effectLst/>
              <a:latin typeface="Merriweather" panose="00000500000000000000" pitchFamily="2" charset="0"/>
            </a:endParaRPr>
          </a:p>
          <a:p>
            <a:pPr algn="l" rtl="0"/>
            <a:endParaRPr lang="fa-IR" b="0" i="0" dirty="0">
              <a:solidFill>
                <a:srgbClr val="3A4145"/>
              </a:solidFill>
              <a:effectLst/>
              <a:latin typeface="Merriweather" panose="00000500000000000000" pitchFamily="2" charset="0"/>
            </a:endParaRPr>
          </a:p>
          <a:p>
            <a:pPr marL="285750" indent="-285750" algn="l" rtl="0">
              <a:buFont typeface="Arial" panose="020B0604020202020204" pitchFamily="34" charset="0"/>
              <a:buChar char="•"/>
            </a:pPr>
            <a:r>
              <a:rPr lang="en-US" b="0" i="0" dirty="0">
                <a:solidFill>
                  <a:srgbClr val="3A4145"/>
                </a:solidFill>
                <a:effectLst/>
                <a:latin typeface="Merriweather" panose="00000500000000000000" pitchFamily="2" charset="0"/>
              </a:rPr>
              <a:t> In the first part, </a:t>
            </a:r>
            <a:r>
              <a:rPr lang="en-US" b="0" i="1" dirty="0">
                <a:solidFill>
                  <a:srgbClr val="3A4145"/>
                </a:solidFill>
                <a:effectLst/>
                <a:latin typeface="Merriweather" panose="00000500000000000000" pitchFamily="2" charset="0"/>
              </a:rPr>
              <a:t>Middle Managers</a:t>
            </a:r>
            <a:r>
              <a:rPr lang="en-US" b="0" i="0" dirty="0">
                <a:solidFill>
                  <a:srgbClr val="3A4145"/>
                </a:solidFill>
                <a:effectLst/>
                <a:latin typeface="Merriweather" panose="00000500000000000000" pitchFamily="2" charset="0"/>
              </a:rPr>
              <a:t> are running indexing tasks that </a:t>
            </a:r>
            <a:r>
              <a:rPr lang="en-US" b="1" i="0" dirty="0">
                <a:solidFill>
                  <a:srgbClr val="7030A0"/>
                </a:solidFill>
                <a:effectLst/>
                <a:latin typeface="Merriweather" panose="00000500000000000000" pitchFamily="2" charset="0"/>
              </a:rPr>
              <a:t>create and publish segments to </a:t>
            </a:r>
            <a:r>
              <a:rPr lang="en-US" b="1" i="1" dirty="0">
                <a:solidFill>
                  <a:srgbClr val="7030A0"/>
                </a:solidFill>
                <a:effectLst/>
                <a:latin typeface="Merriweather" panose="00000500000000000000" pitchFamily="2" charset="0"/>
              </a:rPr>
              <a:t>Deep storage</a:t>
            </a:r>
            <a:r>
              <a:rPr lang="en-US" b="0" i="0" dirty="0">
                <a:solidFill>
                  <a:srgbClr val="7030A0"/>
                </a:solidFill>
                <a:effectLst/>
                <a:latin typeface="Merriweather" panose="00000500000000000000" pitchFamily="2" charset="0"/>
              </a:rPr>
              <a:t>. </a:t>
            </a:r>
            <a:endParaRPr lang="fa-IR" b="0" i="0" dirty="0">
              <a:solidFill>
                <a:srgbClr val="7030A0"/>
              </a:solidFill>
              <a:effectLst/>
              <a:latin typeface="Merriweather" panose="00000500000000000000" pitchFamily="2" charset="0"/>
            </a:endParaRPr>
          </a:p>
          <a:p>
            <a:pPr marL="285750" indent="-285750" algn="l" rtl="0">
              <a:buFont typeface="Arial" panose="020B0604020202020204" pitchFamily="34" charset="0"/>
              <a:buChar char="•"/>
            </a:pPr>
            <a:endParaRPr lang="fa-IR" b="0" i="0" dirty="0">
              <a:solidFill>
                <a:srgbClr val="3A4145"/>
              </a:solidFill>
              <a:effectLst/>
              <a:latin typeface="Merriweather" panose="00000500000000000000" pitchFamily="2" charset="0"/>
            </a:endParaRPr>
          </a:p>
          <a:p>
            <a:pPr marL="285750" indent="-285750" algn="l" rtl="0">
              <a:buFont typeface="Arial" panose="020B0604020202020204" pitchFamily="34" charset="0"/>
              <a:buChar char="•"/>
            </a:pPr>
            <a:r>
              <a:rPr lang="en-US" b="0" i="0" dirty="0">
                <a:solidFill>
                  <a:srgbClr val="3A4145"/>
                </a:solidFill>
                <a:effectLst/>
                <a:latin typeface="Merriweather" panose="00000500000000000000" pitchFamily="2" charset="0"/>
              </a:rPr>
              <a:t>In the second part, the </a:t>
            </a:r>
            <a:r>
              <a:rPr lang="en-US" b="1" dirty="0">
                <a:solidFill>
                  <a:srgbClr val="7030A0"/>
                </a:solidFill>
                <a:latin typeface="Merriweather" panose="00000500000000000000" pitchFamily="2" charset="0"/>
              </a:rPr>
              <a:t>published segments are fetched from Deep storage by Historical processes</a:t>
            </a:r>
            <a:r>
              <a:rPr lang="en-US" b="0" i="0" dirty="0">
                <a:solidFill>
                  <a:srgbClr val="3A4145"/>
                </a:solidFill>
                <a:effectLst/>
                <a:latin typeface="Merriweather" panose="00000500000000000000" pitchFamily="2" charset="0"/>
              </a:rPr>
              <a:t>, in order to be used in query answering.</a:t>
            </a:r>
            <a:endParaRPr lang="en-US" dirty="0"/>
          </a:p>
        </p:txBody>
      </p:sp>
      <p:pic>
        <p:nvPicPr>
          <p:cNvPr id="10" name="Picture 9">
            <a:extLst>
              <a:ext uri="{FF2B5EF4-FFF2-40B4-BE49-F238E27FC236}">
                <a16:creationId xmlns:a16="http://schemas.microsoft.com/office/drawing/2014/main" id="{490E1B8E-57CF-4178-9B06-9E7E6BB931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464" y="3578724"/>
            <a:ext cx="9751584" cy="3104254"/>
          </a:xfrm>
          <a:prstGeom prst="rect">
            <a:avLst/>
          </a:prstGeom>
        </p:spPr>
      </p:pic>
      <p:sp>
        <p:nvSpPr>
          <p:cNvPr id="11" name="Arrow: Down 10">
            <a:extLst>
              <a:ext uri="{FF2B5EF4-FFF2-40B4-BE49-F238E27FC236}">
                <a16:creationId xmlns:a16="http://schemas.microsoft.com/office/drawing/2014/main" id="{53C45E5B-F84D-48F5-B330-D8DE13C7596A}"/>
              </a:ext>
            </a:extLst>
          </p:cNvPr>
          <p:cNvSpPr/>
          <p:nvPr/>
        </p:nvSpPr>
        <p:spPr>
          <a:xfrm rot="3441568">
            <a:off x="9958213" y="3834383"/>
            <a:ext cx="576064" cy="123252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FC5449E-9EE5-4476-978A-018A2B713A05}"/>
              </a:ext>
            </a:extLst>
          </p:cNvPr>
          <p:cNvSpPr txBox="1"/>
          <p:nvPr/>
        </p:nvSpPr>
        <p:spPr>
          <a:xfrm rot="3101973">
            <a:off x="9563436" y="3555413"/>
            <a:ext cx="2714206" cy="461665"/>
          </a:xfrm>
          <a:prstGeom prst="rect">
            <a:avLst/>
          </a:prstGeom>
          <a:noFill/>
        </p:spPr>
        <p:txBody>
          <a:bodyPr wrap="none" rtlCol="0">
            <a:spAutoFit/>
          </a:bodyPr>
          <a:lstStyle/>
          <a:p>
            <a:r>
              <a:rPr lang="fa-IR" sz="2400" dirty="0">
                <a:solidFill>
                  <a:srgbClr val="7030A0"/>
                </a:solidFill>
                <a:latin typeface="IRANSans(Small) Black" panose="020B0506030804020204" pitchFamily="34" charset="-78"/>
                <a:cs typeface="IRANSans(Small) Black" panose="020B0506030804020204" pitchFamily="34" charset="-78"/>
              </a:rPr>
              <a:t>بخش اول - ایجاد سگمنت‌ها</a:t>
            </a:r>
            <a:endParaRPr lang="en-US" sz="2400" dirty="0">
              <a:solidFill>
                <a:srgbClr val="7030A0"/>
              </a:solidFill>
              <a:latin typeface="IRANSans(Small) Black" panose="020B0506030804020204" pitchFamily="34" charset="-78"/>
              <a:cs typeface="IRANSans(Small) Black" panose="020B0506030804020204" pitchFamily="34" charset="-78"/>
            </a:endParaRPr>
          </a:p>
        </p:txBody>
      </p:sp>
      <p:cxnSp>
        <p:nvCxnSpPr>
          <p:cNvPr id="9" name="Straight Connector 8">
            <a:extLst>
              <a:ext uri="{FF2B5EF4-FFF2-40B4-BE49-F238E27FC236}">
                <a16:creationId xmlns:a16="http://schemas.microsoft.com/office/drawing/2014/main" id="{5E6B0B8B-9660-4B3E-9D9B-5518E77D4965}"/>
              </a:ext>
            </a:extLst>
          </p:cNvPr>
          <p:cNvCxnSpPr>
            <a:cxnSpLocks/>
          </p:cNvCxnSpPr>
          <p:nvPr/>
        </p:nvCxnSpPr>
        <p:spPr>
          <a:xfrm>
            <a:off x="6397582" y="1556792"/>
            <a:ext cx="5171026" cy="0"/>
          </a:xfrm>
          <a:prstGeom prst="line">
            <a:avLst/>
          </a:prstGeom>
          <a:ln w="19050">
            <a:solidFill>
              <a:srgbClr val="7030A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891479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1415480" y="1317527"/>
            <a:ext cx="10565207" cy="4197303"/>
          </a:xfrm>
          <a:prstGeom prst="rect">
            <a:avLst/>
          </a:prstGeom>
          <a:noFill/>
        </p:spPr>
        <p:txBody>
          <a:bodyPr wrap="square" rtlCol="1">
            <a:spAutoFit/>
          </a:bodyPr>
          <a:lstStyle/>
          <a:p>
            <a:pPr lvl="0" fontAlgn="base">
              <a:lnSpc>
                <a:spcPct val="150000"/>
              </a:lnSpc>
              <a:spcBef>
                <a:spcPct val="0"/>
              </a:spcBef>
              <a:spcAft>
                <a:spcPct val="0"/>
              </a:spcAft>
            </a:pPr>
            <a:r>
              <a:rPr lang="fa-IR" sz="2600" b="1" dirty="0">
                <a:latin typeface="IRANSans(FaNum)" panose="02040503050201020203" pitchFamily="18" charset="-78"/>
                <a:cs typeface="IRANSans(FaNum)" panose="02040503050201020203" pitchFamily="18" charset="-78"/>
              </a:rPr>
              <a:t>1. مدیر واحد دیتای شرکت خدمات مدیریت صباتامین </a:t>
            </a:r>
          </a:p>
          <a:p>
            <a:pPr lvl="0" fontAlgn="base">
              <a:lnSpc>
                <a:spcPct val="150000"/>
              </a:lnSpc>
              <a:spcBef>
                <a:spcPct val="0"/>
              </a:spcBef>
              <a:spcAft>
                <a:spcPct val="0"/>
              </a:spcAft>
            </a:pPr>
            <a:r>
              <a:rPr lang="fa-IR" sz="2600" b="1" dirty="0">
                <a:latin typeface="IRANSans(FaNum)" panose="02040503050201020203" pitchFamily="18" charset="-78"/>
                <a:cs typeface="IRANSans(FaNum)" panose="02040503050201020203" pitchFamily="18" charset="-78"/>
              </a:rPr>
              <a:t>2.مدرس دوره‌های مهندسی داده موسسه نیک‌آموز </a:t>
            </a:r>
          </a:p>
          <a:p>
            <a:pPr lvl="0" fontAlgn="base">
              <a:lnSpc>
                <a:spcPct val="150000"/>
              </a:lnSpc>
              <a:spcBef>
                <a:spcPct val="0"/>
              </a:spcBef>
              <a:spcAft>
                <a:spcPct val="0"/>
              </a:spcAft>
            </a:pPr>
            <a:r>
              <a:rPr lang="fa-IR" sz="2600" b="1" dirty="0">
                <a:latin typeface="IRANSans(FaNum)" panose="02040503050201020203" pitchFamily="18" charset="-78"/>
                <a:cs typeface="IRANSans(FaNum)" panose="02040503050201020203" pitchFamily="18" charset="-78"/>
              </a:rPr>
              <a:t>3.موسس و سردبیر وب سایت مهندسی داده </a:t>
            </a:r>
            <a:r>
              <a:rPr lang="fa-IR" sz="2600" b="1" dirty="0">
                <a:solidFill>
                  <a:srgbClr val="7030A0"/>
                </a:solidFill>
                <a:latin typeface="IRANSans(FaNum)" panose="02040503050201020203" pitchFamily="18" charset="-78"/>
                <a:cs typeface="IRANSans(FaNum)" panose="02040503050201020203" pitchFamily="18" charset="-78"/>
              </a:rPr>
              <a:t>(</a:t>
            </a:r>
            <a:r>
              <a:rPr lang="en-US" sz="2600" b="1" dirty="0">
                <a:solidFill>
                  <a:srgbClr val="7030A0"/>
                </a:solidFill>
                <a:latin typeface="IRANSans(FaNum)" panose="02040503050201020203" pitchFamily="18" charset="-78"/>
                <a:cs typeface="IRANSans(FaNum)" panose="02040503050201020203" pitchFamily="18" charset="-78"/>
              </a:rPr>
              <a:t>BigData.ir</a:t>
            </a:r>
            <a:r>
              <a:rPr lang="fa-IR" sz="2600" b="1" dirty="0">
                <a:solidFill>
                  <a:srgbClr val="7030A0"/>
                </a:solidFill>
                <a:latin typeface="IRANSans(FaNum)" panose="02040503050201020203" pitchFamily="18" charset="-78"/>
                <a:cs typeface="IRANSans(FaNum)" panose="02040503050201020203" pitchFamily="18" charset="-78"/>
              </a:rPr>
              <a:t>)</a:t>
            </a:r>
            <a:endParaRPr lang="en-US" sz="2600" b="1" dirty="0">
              <a:solidFill>
                <a:srgbClr val="7030A0"/>
              </a:solidFill>
              <a:latin typeface="IRANSans(FaNum)" panose="02040503050201020203" pitchFamily="18" charset="-78"/>
              <a:cs typeface="IRANSans(FaNum)" panose="02040503050201020203" pitchFamily="18" charset="-78"/>
            </a:endParaRPr>
          </a:p>
          <a:p>
            <a:pPr lvl="0" fontAlgn="base">
              <a:lnSpc>
                <a:spcPct val="150000"/>
              </a:lnSpc>
              <a:spcBef>
                <a:spcPct val="0"/>
              </a:spcBef>
              <a:spcAft>
                <a:spcPct val="0"/>
              </a:spcAft>
            </a:pPr>
            <a:r>
              <a:rPr lang="fa-IR" sz="2600" b="1" dirty="0">
                <a:latin typeface="IRANSans(FaNum)" panose="02040503050201020203" pitchFamily="18" charset="-78"/>
                <a:cs typeface="IRANSans(FaNum)" panose="02040503050201020203" pitchFamily="18" charset="-78"/>
              </a:rPr>
              <a:t>4. دانشجوی دکترای نرم افزار دانشگاه تهران</a:t>
            </a:r>
            <a:endParaRPr lang="en-US" sz="2600" b="1" dirty="0">
              <a:latin typeface="IRANSans(FaNum)" panose="02040503050201020203" pitchFamily="18" charset="-78"/>
              <a:cs typeface="IRANSans(FaNum)" panose="02040503050201020203" pitchFamily="18" charset="-78"/>
            </a:endParaRPr>
          </a:p>
          <a:p>
            <a:pPr lvl="0" fontAlgn="base">
              <a:lnSpc>
                <a:spcPct val="150000"/>
              </a:lnSpc>
              <a:spcBef>
                <a:spcPct val="0"/>
              </a:spcBef>
              <a:spcAft>
                <a:spcPct val="0"/>
              </a:spcAft>
            </a:pPr>
            <a:r>
              <a:rPr lang="fa-IR" sz="2400" b="1" dirty="0">
                <a:latin typeface="IRANSans(FaNum)" panose="02040503050201020203" pitchFamily="18" charset="-78"/>
                <a:cs typeface="IRANSans(FaNum)" panose="02040503050201020203" pitchFamily="18" charset="-78"/>
              </a:rPr>
              <a:t> (گروه تحقیقاتی پایگاه داده دانشگاه)</a:t>
            </a:r>
          </a:p>
          <a:p>
            <a:pPr lvl="0" fontAlgn="base">
              <a:lnSpc>
                <a:spcPct val="150000"/>
              </a:lnSpc>
              <a:spcBef>
                <a:spcPct val="0"/>
              </a:spcBef>
              <a:spcAft>
                <a:spcPct val="0"/>
              </a:spcAft>
            </a:pPr>
            <a:r>
              <a:rPr lang="fa-IR" sz="2600" b="1" dirty="0">
                <a:latin typeface="IRANSans(FaNum)" panose="02040503050201020203" pitchFamily="18" charset="-78"/>
                <a:cs typeface="IRANSans(FaNum)" panose="02040503050201020203" pitchFamily="18" charset="-78"/>
              </a:rPr>
              <a:t>5. مشاوره و تدریس اصول طراحی سامانه‌های مقیاس پذیر</a:t>
            </a:r>
          </a:p>
          <a:p>
            <a:pPr lvl="0" fontAlgn="base">
              <a:lnSpc>
                <a:spcPct val="150000"/>
              </a:lnSpc>
              <a:spcBef>
                <a:spcPct val="0"/>
              </a:spcBef>
              <a:spcAft>
                <a:spcPct val="0"/>
              </a:spcAft>
            </a:pPr>
            <a:r>
              <a:rPr lang="fa-IR" sz="2600" b="1" dirty="0">
                <a:latin typeface="IRANSans(FaNum)" panose="02040503050201020203" pitchFamily="18" charset="-78"/>
                <a:cs typeface="IRANSans(FaNum)" panose="02040503050201020203" pitchFamily="18" charset="-78"/>
              </a:rPr>
              <a:t>6. و...</a:t>
            </a:r>
          </a:p>
        </p:txBody>
      </p:sp>
      <p:sp>
        <p:nvSpPr>
          <p:cNvPr id="6" name="TextBox 5"/>
          <p:cNvSpPr txBox="1"/>
          <p:nvPr/>
        </p:nvSpPr>
        <p:spPr>
          <a:xfrm>
            <a:off x="8628423" y="455753"/>
            <a:ext cx="3363421" cy="861774"/>
          </a:xfrm>
          <a:prstGeom prst="rect">
            <a:avLst/>
          </a:prstGeom>
          <a:noFill/>
        </p:spPr>
        <p:txBody>
          <a:bodyPr wrap="none" rtlCol="1">
            <a:spAutoFit/>
          </a:bodyPr>
          <a:lstStyle/>
          <a:p>
            <a:r>
              <a:rPr lang="fa-IR" sz="5000" b="1" dirty="0">
                <a:solidFill>
                  <a:srgbClr val="7030A0"/>
                </a:solidFill>
                <a:latin typeface="IRANSans(FaNum)" panose="020B0506030804020204" pitchFamily="34" charset="-78"/>
                <a:cs typeface="IRANSans(FaNum)" panose="020B0506030804020204" pitchFamily="34" charset="-78"/>
              </a:rPr>
              <a:t>مجتبی بنائی</a:t>
            </a:r>
          </a:p>
        </p:txBody>
      </p:sp>
      <p:pic>
        <p:nvPicPr>
          <p:cNvPr id="4" name="Picture 3">
            <a:extLst>
              <a:ext uri="{FF2B5EF4-FFF2-40B4-BE49-F238E27FC236}">
                <a16:creationId xmlns:a16="http://schemas.microsoft.com/office/drawing/2014/main" id="{886FF5C0-AD55-49BE-8BF8-88739B7792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1424" y="1916832"/>
            <a:ext cx="2676636" cy="292380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a:extLst>
              <a:ext uri="{FF2B5EF4-FFF2-40B4-BE49-F238E27FC236}">
                <a16:creationId xmlns:a16="http://schemas.microsoft.com/office/drawing/2014/main" id="{7260F189-8550-40B0-ADD7-451505BD07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5" y="0"/>
            <a:ext cx="12190815" cy="6858000"/>
          </a:xfrm>
          <a:prstGeom prst="rect">
            <a:avLst/>
          </a:prstGeom>
        </p:spPr>
      </p:pic>
    </p:spTree>
    <p:extLst>
      <p:ext uri="{BB962C8B-B14F-4D97-AF65-F5344CB8AC3E}">
        <p14:creationId xmlns:p14="http://schemas.microsoft.com/office/powerpoint/2010/main" val="8735555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706AACB1-0A54-4107-98CE-196E2E97DD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983432" y="637223"/>
            <a:ext cx="10828301" cy="707886"/>
          </a:xfrm>
          <a:prstGeom prst="rect">
            <a:avLst/>
          </a:prstGeom>
          <a:noFill/>
        </p:spPr>
        <p:txBody>
          <a:bodyPr wrap="square" rtlCol="0">
            <a:spAutoFit/>
          </a:bodyPr>
          <a:lstStyle/>
          <a:p>
            <a:pPr lvl="1"/>
            <a:r>
              <a:rPr lang="en-US" sz="4000" b="1" dirty="0">
                <a:solidFill>
                  <a:srgbClr val="7030A0"/>
                </a:solidFill>
                <a:latin typeface="IRANSans Black" panose="020B0506030804020204" pitchFamily="34" charset="-78"/>
                <a:cs typeface="IRANSans Black" panose="020B0506030804020204" pitchFamily="34" charset="-78"/>
              </a:rPr>
              <a:t>Data ingestion flow - part 1</a:t>
            </a:r>
          </a:p>
        </p:txBody>
      </p:sp>
      <p:pic>
        <p:nvPicPr>
          <p:cNvPr id="6" name="Picture 5">
            <a:extLst>
              <a:ext uri="{FF2B5EF4-FFF2-40B4-BE49-F238E27FC236}">
                <a16:creationId xmlns:a16="http://schemas.microsoft.com/office/drawing/2014/main" id="{15457F0D-0C63-4539-853D-7F3D06FDA3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663" y="1371304"/>
            <a:ext cx="7876609" cy="5077813"/>
          </a:xfrm>
          <a:prstGeom prst="rect">
            <a:avLst/>
          </a:prstGeom>
        </p:spPr>
      </p:pic>
      <p:sp>
        <p:nvSpPr>
          <p:cNvPr id="3" name="TextBox 2">
            <a:extLst>
              <a:ext uri="{FF2B5EF4-FFF2-40B4-BE49-F238E27FC236}">
                <a16:creationId xmlns:a16="http://schemas.microsoft.com/office/drawing/2014/main" id="{EC72F5BB-94B8-406E-801F-1E53B6FFD9C2}"/>
              </a:ext>
            </a:extLst>
          </p:cNvPr>
          <p:cNvSpPr txBox="1"/>
          <p:nvPr/>
        </p:nvSpPr>
        <p:spPr>
          <a:xfrm rot="2775178">
            <a:off x="6731565" y="3738763"/>
            <a:ext cx="5243743" cy="923330"/>
          </a:xfrm>
          <a:prstGeom prst="rect">
            <a:avLst/>
          </a:prstGeom>
          <a:noFill/>
        </p:spPr>
        <p:txBody>
          <a:bodyPr wrap="none" rtlCol="0">
            <a:spAutoFit/>
          </a:bodyPr>
          <a:lstStyle/>
          <a:p>
            <a:pPr algn="l"/>
            <a:r>
              <a:rPr lang="en-US" b="1" i="0" dirty="0">
                <a:solidFill>
                  <a:srgbClr val="7030A0"/>
                </a:solidFill>
                <a:effectLst/>
                <a:latin typeface="Open Sans" panose="020B0606030504020204" pitchFamily="34" charset="0"/>
              </a:rPr>
              <a:t>Indexing: Segments Creation and Publishing</a:t>
            </a:r>
          </a:p>
          <a:p>
            <a:br>
              <a:rPr lang="en-US" dirty="0">
                <a:solidFill>
                  <a:srgbClr val="7030A0"/>
                </a:solidFill>
              </a:rPr>
            </a:br>
            <a:endParaRPr lang="en-US" dirty="0">
              <a:solidFill>
                <a:srgbClr val="7030A0"/>
              </a:solidFill>
            </a:endParaRPr>
          </a:p>
        </p:txBody>
      </p:sp>
      <p:cxnSp>
        <p:nvCxnSpPr>
          <p:cNvPr id="7" name="Straight Connector 6">
            <a:extLst>
              <a:ext uri="{FF2B5EF4-FFF2-40B4-BE49-F238E27FC236}">
                <a16:creationId xmlns:a16="http://schemas.microsoft.com/office/drawing/2014/main" id="{FF43CD2C-EB98-4A29-B122-C7EE511E5323}"/>
              </a:ext>
            </a:extLst>
          </p:cNvPr>
          <p:cNvCxnSpPr>
            <a:cxnSpLocks/>
          </p:cNvCxnSpPr>
          <p:nvPr/>
        </p:nvCxnSpPr>
        <p:spPr>
          <a:xfrm>
            <a:off x="4511824" y="1279308"/>
            <a:ext cx="7056784" cy="0"/>
          </a:xfrm>
          <a:prstGeom prst="line">
            <a:avLst/>
          </a:prstGeom>
          <a:ln w="19050">
            <a:solidFill>
              <a:srgbClr val="7030A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136632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706AACB1-0A54-4107-98CE-196E2E97DD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983432" y="816517"/>
            <a:ext cx="10828301" cy="707886"/>
          </a:xfrm>
          <a:prstGeom prst="rect">
            <a:avLst/>
          </a:prstGeom>
          <a:noFill/>
        </p:spPr>
        <p:txBody>
          <a:bodyPr wrap="square" rtlCol="0">
            <a:spAutoFit/>
          </a:bodyPr>
          <a:lstStyle/>
          <a:p>
            <a:pPr lvl="1"/>
            <a:r>
              <a:rPr lang="en-US" sz="4000" b="1" dirty="0">
                <a:solidFill>
                  <a:srgbClr val="7030A0"/>
                </a:solidFill>
                <a:latin typeface="IRANSans Black" panose="020B0506030804020204" pitchFamily="34" charset="-78"/>
                <a:cs typeface="IRANSans Black" panose="020B0506030804020204" pitchFamily="34" charset="-78"/>
              </a:rPr>
              <a:t>Data ingestion flow - part 1</a:t>
            </a:r>
          </a:p>
        </p:txBody>
      </p:sp>
      <p:sp>
        <p:nvSpPr>
          <p:cNvPr id="3" name="TextBox 2">
            <a:extLst>
              <a:ext uri="{FF2B5EF4-FFF2-40B4-BE49-F238E27FC236}">
                <a16:creationId xmlns:a16="http://schemas.microsoft.com/office/drawing/2014/main" id="{EC72F5BB-94B8-406E-801F-1E53B6FFD9C2}"/>
              </a:ext>
            </a:extLst>
          </p:cNvPr>
          <p:cNvSpPr txBox="1"/>
          <p:nvPr/>
        </p:nvSpPr>
        <p:spPr>
          <a:xfrm rot="2775178">
            <a:off x="7043394" y="3482036"/>
            <a:ext cx="5243743" cy="923330"/>
          </a:xfrm>
          <a:prstGeom prst="rect">
            <a:avLst/>
          </a:prstGeom>
          <a:noFill/>
        </p:spPr>
        <p:txBody>
          <a:bodyPr wrap="none" rtlCol="0">
            <a:spAutoFit/>
          </a:bodyPr>
          <a:lstStyle/>
          <a:p>
            <a:pPr algn="l"/>
            <a:r>
              <a:rPr lang="en-US" b="1" i="0" dirty="0">
                <a:solidFill>
                  <a:srgbClr val="586E75"/>
                </a:solidFill>
                <a:effectLst/>
                <a:latin typeface="Open Sans" panose="020B0606030504020204" pitchFamily="34" charset="0"/>
              </a:rPr>
              <a:t>Indexing: Segments Creation and Publishing</a:t>
            </a:r>
          </a:p>
          <a:p>
            <a:br>
              <a:rPr lang="en-US" dirty="0"/>
            </a:br>
            <a:endParaRPr lang="en-US" dirty="0"/>
          </a:p>
        </p:txBody>
      </p:sp>
      <p:sp>
        <p:nvSpPr>
          <p:cNvPr id="7" name="TextBox 6">
            <a:extLst>
              <a:ext uri="{FF2B5EF4-FFF2-40B4-BE49-F238E27FC236}">
                <a16:creationId xmlns:a16="http://schemas.microsoft.com/office/drawing/2014/main" id="{B134CA9C-B3F5-466D-B8D7-58D45F322396}"/>
              </a:ext>
            </a:extLst>
          </p:cNvPr>
          <p:cNvSpPr txBox="1"/>
          <p:nvPr/>
        </p:nvSpPr>
        <p:spPr>
          <a:xfrm>
            <a:off x="695400" y="2078135"/>
            <a:ext cx="7344816" cy="1200329"/>
          </a:xfrm>
          <a:prstGeom prst="rect">
            <a:avLst/>
          </a:prstGeom>
          <a:noFill/>
        </p:spPr>
        <p:txBody>
          <a:bodyPr wrap="square">
            <a:spAutoFit/>
          </a:bodyPr>
          <a:lstStyle/>
          <a:p>
            <a:pPr algn="l" rtl="0"/>
            <a:r>
              <a:rPr lang="en-US" b="0" i="0" dirty="0">
                <a:solidFill>
                  <a:srgbClr val="BE1000"/>
                </a:solidFill>
                <a:effectLst/>
                <a:latin typeface="Merriweather" panose="00000500000000000000" pitchFamily="2" charset="0"/>
              </a:rPr>
              <a:t>At the beginning </a:t>
            </a:r>
            <a:r>
              <a:rPr lang="en-US" b="0" i="0" dirty="0">
                <a:solidFill>
                  <a:srgbClr val="3A4145"/>
                </a:solidFill>
                <a:effectLst/>
                <a:latin typeface="Merriweather" panose="00000500000000000000" pitchFamily="2" charset="0"/>
              </a:rPr>
              <a:t>of an indexing task, </a:t>
            </a:r>
            <a:r>
              <a:rPr lang="en-US" b="1" i="0" dirty="0">
                <a:solidFill>
                  <a:srgbClr val="7030A0"/>
                </a:solidFill>
                <a:effectLst/>
                <a:latin typeface="Merriweather" panose="00000500000000000000" pitchFamily="2" charset="0"/>
              </a:rPr>
              <a:t>a new segment is created</a:t>
            </a:r>
            <a:r>
              <a:rPr lang="en-US" b="0" i="0" dirty="0">
                <a:solidFill>
                  <a:srgbClr val="3A4145"/>
                </a:solidFill>
                <a:effectLst/>
                <a:latin typeface="Merriweather" panose="00000500000000000000" pitchFamily="2" charset="0"/>
              </a:rPr>
              <a:t>. The input data of a segment may originate by a real-time stream (e.g., a Kafka topic) or by a batch of files (e.g., CSV files in HDFS)</a:t>
            </a:r>
            <a:endParaRPr lang="en-US" dirty="0"/>
          </a:p>
        </p:txBody>
      </p:sp>
      <p:sp>
        <p:nvSpPr>
          <p:cNvPr id="9" name="TextBox 8">
            <a:extLst>
              <a:ext uri="{FF2B5EF4-FFF2-40B4-BE49-F238E27FC236}">
                <a16:creationId xmlns:a16="http://schemas.microsoft.com/office/drawing/2014/main" id="{9A8C703C-68CD-4AAC-A811-53B373ABDEDE}"/>
              </a:ext>
            </a:extLst>
          </p:cNvPr>
          <p:cNvSpPr txBox="1"/>
          <p:nvPr/>
        </p:nvSpPr>
        <p:spPr>
          <a:xfrm>
            <a:off x="1453234" y="3266809"/>
            <a:ext cx="6094428" cy="523220"/>
          </a:xfrm>
          <a:prstGeom prst="rect">
            <a:avLst/>
          </a:prstGeom>
          <a:noFill/>
        </p:spPr>
        <p:txBody>
          <a:bodyPr wrap="square">
            <a:spAutoFit/>
          </a:bodyPr>
          <a:lstStyle/>
          <a:p>
            <a:pPr algn="l" rtl="0"/>
            <a:r>
              <a:rPr lang="en-US" sz="1400" dirty="0">
                <a:solidFill>
                  <a:srgbClr val="3A4145"/>
                </a:solidFill>
                <a:latin typeface="Merriweather" panose="00000500000000000000" pitchFamily="2" charset="0"/>
              </a:rPr>
              <a:t>the currently creating segments from tasks that are real-time are immediately </a:t>
            </a:r>
            <a:r>
              <a:rPr lang="en-US" sz="1400" dirty="0" err="1">
                <a:solidFill>
                  <a:srgbClr val="3A4145"/>
                </a:solidFill>
                <a:latin typeface="Merriweather" panose="00000500000000000000" pitchFamily="2" charset="0"/>
              </a:rPr>
              <a:t>queryable</a:t>
            </a:r>
            <a:endParaRPr lang="en-US" sz="1400" dirty="0">
              <a:solidFill>
                <a:srgbClr val="3A4145"/>
              </a:solidFill>
              <a:latin typeface="Merriweather" panose="00000500000000000000" pitchFamily="2" charset="0"/>
            </a:endParaRPr>
          </a:p>
        </p:txBody>
      </p:sp>
      <p:sp>
        <p:nvSpPr>
          <p:cNvPr id="11" name="TextBox 10">
            <a:extLst>
              <a:ext uri="{FF2B5EF4-FFF2-40B4-BE49-F238E27FC236}">
                <a16:creationId xmlns:a16="http://schemas.microsoft.com/office/drawing/2014/main" id="{2AAFA310-FEC7-4DEE-9136-54A21EBC0463}"/>
              </a:ext>
            </a:extLst>
          </p:cNvPr>
          <p:cNvSpPr txBox="1"/>
          <p:nvPr/>
        </p:nvSpPr>
        <p:spPr>
          <a:xfrm>
            <a:off x="789171" y="4161917"/>
            <a:ext cx="6094428" cy="1200329"/>
          </a:xfrm>
          <a:prstGeom prst="rect">
            <a:avLst/>
          </a:prstGeom>
          <a:noFill/>
        </p:spPr>
        <p:txBody>
          <a:bodyPr wrap="square">
            <a:spAutoFit/>
          </a:bodyPr>
          <a:lstStyle/>
          <a:p>
            <a:pPr algn="l" rtl="0"/>
            <a:r>
              <a:rPr lang="en-US" dirty="0">
                <a:solidFill>
                  <a:srgbClr val="3A4145"/>
                </a:solidFill>
                <a:latin typeface="Merriweather" panose="00000500000000000000" pitchFamily="2" charset="0"/>
              </a:rPr>
              <a:t>A task is completed either when it has indexed </a:t>
            </a:r>
            <a:r>
              <a:rPr lang="en-US" b="1" dirty="0">
                <a:solidFill>
                  <a:srgbClr val="7030A0"/>
                </a:solidFill>
                <a:latin typeface="Merriweather" panose="00000500000000000000" pitchFamily="2" charset="0"/>
              </a:rPr>
              <a:t>the maximum number of records per segment</a:t>
            </a:r>
            <a:r>
              <a:rPr lang="en-US" b="1" dirty="0">
                <a:solidFill>
                  <a:schemeClr val="bg2">
                    <a:lumMod val="50000"/>
                  </a:schemeClr>
                </a:solidFill>
                <a:latin typeface="Merriweather" panose="00000500000000000000" pitchFamily="2" charset="0"/>
              </a:rPr>
              <a:t> </a:t>
            </a:r>
            <a:r>
              <a:rPr lang="en-US" dirty="0">
                <a:solidFill>
                  <a:srgbClr val="3A4145"/>
                </a:solidFill>
                <a:latin typeface="Merriweather" panose="00000500000000000000" pitchFamily="2" charset="0"/>
              </a:rPr>
              <a:t>(e.g., five million records) or </a:t>
            </a:r>
            <a:r>
              <a:rPr lang="en-US" b="1" dirty="0">
                <a:solidFill>
                  <a:srgbClr val="7030A0"/>
                </a:solidFill>
                <a:latin typeface="Merriweather" panose="00000500000000000000" pitchFamily="2" charset="0"/>
              </a:rPr>
              <a:t>reached the desired rollup interval of time </a:t>
            </a:r>
            <a:r>
              <a:rPr lang="en-US" dirty="0">
                <a:solidFill>
                  <a:srgbClr val="3A4145"/>
                </a:solidFill>
                <a:latin typeface="Merriweather" panose="00000500000000000000" pitchFamily="2" charset="0"/>
              </a:rPr>
              <a:t>(e.g., hourly aggregates).</a:t>
            </a:r>
          </a:p>
        </p:txBody>
      </p:sp>
      <p:sp>
        <p:nvSpPr>
          <p:cNvPr id="13" name="TextBox 12">
            <a:extLst>
              <a:ext uri="{FF2B5EF4-FFF2-40B4-BE49-F238E27FC236}">
                <a16:creationId xmlns:a16="http://schemas.microsoft.com/office/drawing/2014/main" id="{F6A09D2B-EDBD-4F5C-80A9-590CB5E93C73}"/>
              </a:ext>
            </a:extLst>
          </p:cNvPr>
          <p:cNvSpPr txBox="1"/>
          <p:nvPr/>
        </p:nvSpPr>
        <p:spPr>
          <a:xfrm>
            <a:off x="1424370" y="5621919"/>
            <a:ext cx="6094428" cy="523220"/>
          </a:xfrm>
          <a:prstGeom prst="rect">
            <a:avLst/>
          </a:prstGeom>
          <a:noFill/>
        </p:spPr>
        <p:txBody>
          <a:bodyPr wrap="square">
            <a:spAutoFit/>
          </a:bodyPr>
          <a:lstStyle/>
          <a:p>
            <a:pPr algn="l" rtl="0"/>
            <a:r>
              <a:rPr lang="en-US" sz="1400" dirty="0">
                <a:solidFill>
                  <a:srgbClr val="3A4145"/>
                </a:solidFill>
                <a:latin typeface="Merriweather" panose="00000500000000000000" pitchFamily="2" charset="0"/>
              </a:rPr>
              <a:t>At this point, the segment is published by persisting its data to the Deep storage and its metadata to the Metadata store</a:t>
            </a:r>
          </a:p>
        </p:txBody>
      </p:sp>
      <p:cxnSp>
        <p:nvCxnSpPr>
          <p:cNvPr id="10" name="Straight Connector 9">
            <a:extLst>
              <a:ext uri="{FF2B5EF4-FFF2-40B4-BE49-F238E27FC236}">
                <a16:creationId xmlns:a16="http://schemas.microsoft.com/office/drawing/2014/main" id="{732AA88E-3DDD-474A-96D4-65BA11FA2AFB}"/>
              </a:ext>
            </a:extLst>
          </p:cNvPr>
          <p:cNvCxnSpPr>
            <a:cxnSpLocks/>
          </p:cNvCxnSpPr>
          <p:nvPr/>
        </p:nvCxnSpPr>
        <p:spPr>
          <a:xfrm>
            <a:off x="4367808" y="1556792"/>
            <a:ext cx="7200800" cy="0"/>
          </a:xfrm>
          <a:prstGeom prst="line">
            <a:avLst/>
          </a:prstGeom>
          <a:ln w="19050">
            <a:solidFill>
              <a:srgbClr val="7030A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4973644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706AACB1-0A54-4107-98CE-196E2E97DD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983432" y="746036"/>
            <a:ext cx="10828301" cy="707886"/>
          </a:xfrm>
          <a:prstGeom prst="rect">
            <a:avLst/>
          </a:prstGeom>
          <a:noFill/>
        </p:spPr>
        <p:txBody>
          <a:bodyPr wrap="square" rtlCol="0">
            <a:spAutoFit/>
          </a:bodyPr>
          <a:lstStyle/>
          <a:p>
            <a:pPr lvl="1"/>
            <a:r>
              <a:rPr lang="en-US" sz="4000" b="1" dirty="0">
                <a:solidFill>
                  <a:srgbClr val="7030A0"/>
                </a:solidFill>
                <a:latin typeface="IRANSans Black" panose="020B0506030804020204" pitchFamily="34" charset="-78"/>
                <a:cs typeface="IRANSans Black" panose="020B0506030804020204" pitchFamily="34" charset="-78"/>
              </a:rPr>
              <a:t>Data ingestion flow - part 1</a:t>
            </a:r>
          </a:p>
        </p:txBody>
      </p:sp>
      <p:pic>
        <p:nvPicPr>
          <p:cNvPr id="16" name="Picture 15">
            <a:extLst>
              <a:ext uri="{FF2B5EF4-FFF2-40B4-BE49-F238E27FC236}">
                <a16:creationId xmlns:a16="http://schemas.microsoft.com/office/drawing/2014/main" id="{715951A4-99C3-4983-8CEF-F6CF523B44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091" y="1572427"/>
            <a:ext cx="8568952" cy="4700682"/>
          </a:xfrm>
          <a:prstGeom prst="rect">
            <a:avLst/>
          </a:prstGeom>
        </p:spPr>
      </p:pic>
      <p:sp>
        <p:nvSpPr>
          <p:cNvPr id="18" name="TextBox 17">
            <a:extLst>
              <a:ext uri="{FF2B5EF4-FFF2-40B4-BE49-F238E27FC236}">
                <a16:creationId xmlns:a16="http://schemas.microsoft.com/office/drawing/2014/main" id="{CD098E04-8F6D-4EED-B5C4-B6AFF416FCA1}"/>
              </a:ext>
            </a:extLst>
          </p:cNvPr>
          <p:cNvSpPr txBox="1"/>
          <p:nvPr/>
        </p:nvSpPr>
        <p:spPr>
          <a:xfrm>
            <a:off x="119336" y="6126746"/>
            <a:ext cx="9865096" cy="646331"/>
          </a:xfrm>
          <a:prstGeom prst="rect">
            <a:avLst/>
          </a:prstGeom>
          <a:noFill/>
        </p:spPr>
        <p:txBody>
          <a:bodyPr wrap="square">
            <a:spAutoFit/>
          </a:bodyPr>
          <a:lstStyle/>
          <a:p>
            <a:pPr algn="l" rtl="0"/>
            <a:r>
              <a:rPr lang="en-US" dirty="0"/>
              <a:t>In the indexing phase, at first data are gathered from the sources (1), then they are indexed and pre-aggregated (2) in order to create new segments and published (3) into the Deep Storage.</a:t>
            </a:r>
          </a:p>
        </p:txBody>
      </p:sp>
      <p:cxnSp>
        <p:nvCxnSpPr>
          <p:cNvPr id="6" name="Straight Connector 5">
            <a:extLst>
              <a:ext uri="{FF2B5EF4-FFF2-40B4-BE49-F238E27FC236}">
                <a16:creationId xmlns:a16="http://schemas.microsoft.com/office/drawing/2014/main" id="{043B7F25-6D6F-4026-8561-4E8D97A79BAB}"/>
              </a:ext>
            </a:extLst>
          </p:cNvPr>
          <p:cNvCxnSpPr>
            <a:cxnSpLocks/>
          </p:cNvCxnSpPr>
          <p:nvPr/>
        </p:nvCxnSpPr>
        <p:spPr>
          <a:xfrm>
            <a:off x="4511824" y="1448614"/>
            <a:ext cx="7056784" cy="0"/>
          </a:xfrm>
          <a:prstGeom prst="line">
            <a:avLst/>
          </a:prstGeom>
          <a:ln w="19050">
            <a:solidFill>
              <a:srgbClr val="7030A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2833371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706AACB1-0A54-4107-98CE-196E2E97DD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983432" y="682042"/>
            <a:ext cx="10828301" cy="707886"/>
          </a:xfrm>
          <a:prstGeom prst="rect">
            <a:avLst/>
          </a:prstGeom>
          <a:noFill/>
        </p:spPr>
        <p:txBody>
          <a:bodyPr wrap="square" rtlCol="0">
            <a:spAutoFit/>
          </a:bodyPr>
          <a:lstStyle/>
          <a:p>
            <a:pPr lvl="1"/>
            <a:r>
              <a:rPr lang="en-US" sz="4000" b="1" dirty="0">
                <a:solidFill>
                  <a:srgbClr val="7030A0"/>
                </a:solidFill>
                <a:latin typeface="IRANSans Black" panose="020B0506030804020204" pitchFamily="34" charset="-78"/>
                <a:cs typeface="IRANSans Black" panose="020B0506030804020204" pitchFamily="34" charset="-78"/>
              </a:rPr>
              <a:t>Data ingestion flow - part 2</a:t>
            </a:r>
          </a:p>
        </p:txBody>
      </p:sp>
      <p:pic>
        <p:nvPicPr>
          <p:cNvPr id="7" name="Picture 6">
            <a:extLst>
              <a:ext uri="{FF2B5EF4-FFF2-40B4-BE49-F238E27FC236}">
                <a16:creationId xmlns:a16="http://schemas.microsoft.com/office/drawing/2014/main" id="{92EEEF07-58FA-4725-B18D-8CF584A16A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1554" y="1539754"/>
            <a:ext cx="7848873" cy="5059934"/>
          </a:xfrm>
          <a:prstGeom prst="rect">
            <a:avLst/>
          </a:prstGeom>
        </p:spPr>
      </p:pic>
      <p:sp>
        <p:nvSpPr>
          <p:cNvPr id="3" name="TextBox 2">
            <a:extLst>
              <a:ext uri="{FF2B5EF4-FFF2-40B4-BE49-F238E27FC236}">
                <a16:creationId xmlns:a16="http://schemas.microsoft.com/office/drawing/2014/main" id="{EC72F5BB-94B8-406E-801F-1E53B6FFD9C2}"/>
              </a:ext>
            </a:extLst>
          </p:cNvPr>
          <p:cNvSpPr txBox="1"/>
          <p:nvPr/>
        </p:nvSpPr>
        <p:spPr>
          <a:xfrm>
            <a:off x="191345" y="2432528"/>
            <a:ext cx="3672408" cy="646331"/>
          </a:xfrm>
          <a:prstGeom prst="rect">
            <a:avLst/>
          </a:prstGeom>
          <a:noFill/>
        </p:spPr>
        <p:txBody>
          <a:bodyPr wrap="square" rtlCol="0">
            <a:spAutoFit/>
          </a:bodyPr>
          <a:lstStyle/>
          <a:p>
            <a:pPr algn="l"/>
            <a:r>
              <a:rPr lang="en-US" b="1" i="0" dirty="0">
                <a:solidFill>
                  <a:srgbClr val="7030A0"/>
                </a:solidFill>
                <a:effectLst/>
                <a:latin typeface="Open Sans" panose="020B0606030504020204" pitchFamily="34" charset="0"/>
              </a:rPr>
              <a:t>Handoff: Published Segments</a:t>
            </a:r>
          </a:p>
          <a:p>
            <a:pPr algn="l"/>
            <a:r>
              <a:rPr lang="en-US" b="1" i="0" dirty="0">
                <a:solidFill>
                  <a:srgbClr val="7030A0"/>
                </a:solidFill>
                <a:effectLst/>
                <a:latin typeface="Open Sans" panose="020B0606030504020204" pitchFamily="34" charset="0"/>
              </a:rPr>
              <a:t>Fetching for Query Answering</a:t>
            </a:r>
            <a:endParaRPr lang="en-US" dirty="0">
              <a:solidFill>
                <a:srgbClr val="7030A0"/>
              </a:solidFill>
            </a:endParaRPr>
          </a:p>
        </p:txBody>
      </p:sp>
      <p:cxnSp>
        <p:nvCxnSpPr>
          <p:cNvPr id="6" name="Straight Connector 5">
            <a:extLst>
              <a:ext uri="{FF2B5EF4-FFF2-40B4-BE49-F238E27FC236}">
                <a16:creationId xmlns:a16="http://schemas.microsoft.com/office/drawing/2014/main" id="{43076E62-AA4A-45F5-857C-0838BB3C4D42}"/>
              </a:ext>
            </a:extLst>
          </p:cNvPr>
          <p:cNvCxnSpPr>
            <a:cxnSpLocks/>
          </p:cNvCxnSpPr>
          <p:nvPr/>
        </p:nvCxnSpPr>
        <p:spPr>
          <a:xfrm>
            <a:off x="4727848" y="1389928"/>
            <a:ext cx="6840760" cy="0"/>
          </a:xfrm>
          <a:prstGeom prst="line">
            <a:avLst/>
          </a:prstGeom>
          <a:ln w="19050">
            <a:solidFill>
              <a:srgbClr val="7030A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1078511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706AACB1-0A54-4107-98CE-196E2E97DD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983432" y="890858"/>
            <a:ext cx="10828301" cy="707886"/>
          </a:xfrm>
          <a:prstGeom prst="rect">
            <a:avLst/>
          </a:prstGeom>
          <a:noFill/>
        </p:spPr>
        <p:txBody>
          <a:bodyPr wrap="square" rtlCol="0">
            <a:spAutoFit/>
          </a:bodyPr>
          <a:lstStyle/>
          <a:p>
            <a:pPr lvl="1"/>
            <a:r>
              <a:rPr lang="en-US" sz="4000" b="1" dirty="0">
                <a:solidFill>
                  <a:srgbClr val="7030A0"/>
                </a:solidFill>
                <a:latin typeface="IRANSans Black" panose="020B0506030804020204" pitchFamily="34" charset="-78"/>
                <a:cs typeface="IRANSans Black" panose="020B0506030804020204" pitchFamily="34" charset="-78"/>
              </a:rPr>
              <a:t>Data ingestion flow - part 2</a:t>
            </a:r>
          </a:p>
        </p:txBody>
      </p:sp>
      <p:sp>
        <p:nvSpPr>
          <p:cNvPr id="7" name="TextBox 6">
            <a:extLst>
              <a:ext uri="{FF2B5EF4-FFF2-40B4-BE49-F238E27FC236}">
                <a16:creationId xmlns:a16="http://schemas.microsoft.com/office/drawing/2014/main" id="{B134CA9C-B3F5-466D-B8D7-58D45F322396}"/>
              </a:ext>
            </a:extLst>
          </p:cNvPr>
          <p:cNvSpPr txBox="1"/>
          <p:nvPr/>
        </p:nvSpPr>
        <p:spPr>
          <a:xfrm>
            <a:off x="695400" y="2311714"/>
            <a:ext cx="7344816" cy="923330"/>
          </a:xfrm>
          <a:prstGeom prst="rect">
            <a:avLst/>
          </a:prstGeom>
          <a:noFill/>
        </p:spPr>
        <p:txBody>
          <a:bodyPr wrap="square">
            <a:spAutoFit/>
          </a:bodyPr>
          <a:lstStyle/>
          <a:p>
            <a:pPr algn="l" rtl="0"/>
            <a:r>
              <a:rPr lang="en-US" dirty="0">
                <a:solidFill>
                  <a:srgbClr val="3A4145"/>
                </a:solidFill>
                <a:latin typeface="Merriweather" panose="00000500000000000000" pitchFamily="2" charset="0"/>
              </a:rPr>
              <a:t>The </a:t>
            </a:r>
            <a:r>
              <a:rPr lang="en-US" b="1" dirty="0">
                <a:solidFill>
                  <a:srgbClr val="7030A0"/>
                </a:solidFill>
                <a:latin typeface="Merriweather" panose="00000500000000000000" pitchFamily="2" charset="0"/>
              </a:rPr>
              <a:t>Coordinator</a:t>
            </a:r>
            <a:r>
              <a:rPr lang="en-US" dirty="0">
                <a:solidFill>
                  <a:srgbClr val="3A4145"/>
                </a:solidFill>
                <a:latin typeface="Merriweather" panose="00000500000000000000" pitchFamily="2" charset="0"/>
              </a:rPr>
              <a:t> processes are periodically polling the Metadata store in order to find any newly published segments from data ingestion tasks.</a:t>
            </a:r>
          </a:p>
        </p:txBody>
      </p:sp>
      <p:sp>
        <p:nvSpPr>
          <p:cNvPr id="11" name="TextBox 10">
            <a:extLst>
              <a:ext uri="{FF2B5EF4-FFF2-40B4-BE49-F238E27FC236}">
                <a16:creationId xmlns:a16="http://schemas.microsoft.com/office/drawing/2014/main" id="{2AAFA310-FEC7-4DEE-9136-54A21EBC0463}"/>
              </a:ext>
            </a:extLst>
          </p:cNvPr>
          <p:cNvSpPr txBox="1"/>
          <p:nvPr/>
        </p:nvSpPr>
        <p:spPr>
          <a:xfrm>
            <a:off x="695747" y="3611488"/>
            <a:ext cx="6094428" cy="923330"/>
          </a:xfrm>
          <a:prstGeom prst="rect">
            <a:avLst/>
          </a:prstGeom>
          <a:noFill/>
        </p:spPr>
        <p:txBody>
          <a:bodyPr wrap="square">
            <a:spAutoFit/>
          </a:bodyPr>
          <a:lstStyle/>
          <a:p>
            <a:pPr algn="l" rtl="0"/>
            <a:r>
              <a:rPr lang="en-US" dirty="0">
                <a:solidFill>
                  <a:srgbClr val="3A4145"/>
                </a:solidFill>
                <a:latin typeface="Merriweather" panose="00000500000000000000" pitchFamily="2" charset="0"/>
              </a:rPr>
              <a:t>Once a newly created segment is being discovered by a Coordinator process, it chooses which Historical process should fetch the segment from Deep storage</a:t>
            </a:r>
          </a:p>
        </p:txBody>
      </p:sp>
      <p:sp>
        <p:nvSpPr>
          <p:cNvPr id="13" name="TextBox 12">
            <a:extLst>
              <a:ext uri="{FF2B5EF4-FFF2-40B4-BE49-F238E27FC236}">
                <a16:creationId xmlns:a16="http://schemas.microsoft.com/office/drawing/2014/main" id="{F6A09D2B-EDBD-4F5C-80A9-590CB5E93C73}"/>
              </a:ext>
            </a:extLst>
          </p:cNvPr>
          <p:cNvSpPr txBox="1"/>
          <p:nvPr/>
        </p:nvSpPr>
        <p:spPr>
          <a:xfrm>
            <a:off x="1320594" y="4908127"/>
            <a:ext cx="6094428" cy="523220"/>
          </a:xfrm>
          <a:prstGeom prst="rect">
            <a:avLst/>
          </a:prstGeom>
          <a:noFill/>
        </p:spPr>
        <p:txBody>
          <a:bodyPr wrap="square">
            <a:spAutoFit/>
          </a:bodyPr>
          <a:lstStyle/>
          <a:p>
            <a:pPr algn="l" rtl="0"/>
            <a:r>
              <a:rPr lang="en-US" sz="1400" b="0" i="0" dirty="0">
                <a:solidFill>
                  <a:srgbClr val="3A4145"/>
                </a:solidFill>
                <a:effectLst/>
                <a:latin typeface="Merriweather" panose="00000500000000000000" pitchFamily="2" charset="0"/>
              </a:rPr>
              <a:t>When the segment has been successfully loaded, the </a:t>
            </a:r>
            <a:r>
              <a:rPr lang="en-US" sz="1400" b="0" i="1" dirty="0">
                <a:solidFill>
                  <a:srgbClr val="3A4145"/>
                </a:solidFill>
                <a:effectLst/>
                <a:latin typeface="Merriweather" panose="00000500000000000000" pitchFamily="2" charset="0"/>
              </a:rPr>
              <a:t>Historical process</a:t>
            </a:r>
            <a:r>
              <a:rPr lang="en-US" sz="1400" b="0" i="0" dirty="0">
                <a:solidFill>
                  <a:srgbClr val="3A4145"/>
                </a:solidFill>
                <a:effectLst/>
                <a:latin typeface="Merriweather" panose="00000500000000000000" pitchFamily="2" charset="0"/>
              </a:rPr>
              <a:t> is ready to serve it for querying</a:t>
            </a:r>
            <a:endParaRPr lang="en-US" sz="1400" dirty="0">
              <a:solidFill>
                <a:schemeClr val="accent6">
                  <a:lumMod val="75000"/>
                </a:schemeClr>
              </a:solidFill>
              <a:latin typeface="Merriweather" panose="00000500000000000000" pitchFamily="2" charset="0"/>
            </a:endParaRPr>
          </a:p>
        </p:txBody>
      </p:sp>
      <p:sp>
        <p:nvSpPr>
          <p:cNvPr id="10" name="TextBox 9">
            <a:extLst>
              <a:ext uri="{FF2B5EF4-FFF2-40B4-BE49-F238E27FC236}">
                <a16:creationId xmlns:a16="http://schemas.microsoft.com/office/drawing/2014/main" id="{069C4C98-2323-42D3-A557-2D1B8C12E230}"/>
              </a:ext>
            </a:extLst>
          </p:cNvPr>
          <p:cNvSpPr txBox="1"/>
          <p:nvPr/>
        </p:nvSpPr>
        <p:spPr>
          <a:xfrm rot="3175085">
            <a:off x="8155920" y="3749988"/>
            <a:ext cx="3617599" cy="646331"/>
          </a:xfrm>
          <a:prstGeom prst="rect">
            <a:avLst/>
          </a:prstGeom>
          <a:noFill/>
        </p:spPr>
        <p:txBody>
          <a:bodyPr wrap="square" rtlCol="0">
            <a:spAutoFit/>
          </a:bodyPr>
          <a:lstStyle/>
          <a:p>
            <a:pPr algn="l"/>
            <a:r>
              <a:rPr lang="en-US" b="1" i="0" dirty="0">
                <a:solidFill>
                  <a:srgbClr val="586E75"/>
                </a:solidFill>
                <a:effectLst/>
                <a:latin typeface="Open Sans" panose="020B0606030504020204" pitchFamily="34" charset="0"/>
              </a:rPr>
              <a:t>Handoff: Published Segments</a:t>
            </a:r>
          </a:p>
          <a:p>
            <a:pPr algn="l"/>
            <a:r>
              <a:rPr lang="en-US" b="1" i="0" dirty="0">
                <a:solidFill>
                  <a:srgbClr val="586E75"/>
                </a:solidFill>
                <a:effectLst/>
                <a:latin typeface="Open Sans" panose="020B0606030504020204" pitchFamily="34" charset="0"/>
              </a:rPr>
              <a:t>Fetching for Query Answering</a:t>
            </a:r>
            <a:endParaRPr lang="en-US" dirty="0"/>
          </a:p>
        </p:txBody>
      </p:sp>
      <p:cxnSp>
        <p:nvCxnSpPr>
          <p:cNvPr id="8" name="Straight Connector 7">
            <a:extLst>
              <a:ext uri="{FF2B5EF4-FFF2-40B4-BE49-F238E27FC236}">
                <a16:creationId xmlns:a16="http://schemas.microsoft.com/office/drawing/2014/main" id="{A732AD18-0717-48F6-90D7-E4208387D5F2}"/>
              </a:ext>
            </a:extLst>
          </p:cNvPr>
          <p:cNvCxnSpPr>
            <a:cxnSpLocks/>
          </p:cNvCxnSpPr>
          <p:nvPr/>
        </p:nvCxnSpPr>
        <p:spPr>
          <a:xfrm>
            <a:off x="4511824" y="1556792"/>
            <a:ext cx="7056784" cy="0"/>
          </a:xfrm>
          <a:prstGeom prst="line">
            <a:avLst/>
          </a:prstGeom>
          <a:ln w="19050">
            <a:solidFill>
              <a:srgbClr val="7030A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0066891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706AACB1-0A54-4107-98CE-196E2E97DD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983432" y="801765"/>
            <a:ext cx="10828301" cy="707886"/>
          </a:xfrm>
          <a:prstGeom prst="rect">
            <a:avLst/>
          </a:prstGeom>
          <a:noFill/>
        </p:spPr>
        <p:txBody>
          <a:bodyPr wrap="square" rtlCol="0">
            <a:spAutoFit/>
          </a:bodyPr>
          <a:lstStyle/>
          <a:p>
            <a:pPr lvl="1"/>
            <a:r>
              <a:rPr lang="en-US" sz="4000" b="1" dirty="0">
                <a:solidFill>
                  <a:srgbClr val="7030A0"/>
                </a:solidFill>
                <a:latin typeface="IRANSans Black" panose="020B0506030804020204" pitchFamily="34" charset="-78"/>
                <a:cs typeface="IRANSans Black" panose="020B0506030804020204" pitchFamily="34" charset="-78"/>
              </a:rPr>
              <a:t>Data ingestion flow - part 2</a:t>
            </a:r>
          </a:p>
        </p:txBody>
      </p:sp>
      <p:sp>
        <p:nvSpPr>
          <p:cNvPr id="13" name="TextBox 12">
            <a:extLst>
              <a:ext uri="{FF2B5EF4-FFF2-40B4-BE49-F238E27FC236}">
                <a16:creationId xmlns:a16="http://schemas.microsoft.com/office/drawing/2014/main" id="{F6A09D2B-EDBD-4F5C-80A9-590CB5E93C73}"/>
              </a:ext>
            </a:extLst>
          </p:cNvPr>
          <p:cNvSpPr txBox="1"/>
          <p:nvPr/>
        </p:nvSpPr>
        <p:spPr>
          <a:xfrm>
            <a:off x="485138" y="5529326"/>
            <a:ext cx="10636382" cy="954107"/>
          </a:xfrm>
          <a:prstGeom prst="rect">
            <a:avLst/>
          </a:prstGeom>
          <a:noFill/>
        </p:spPr>
        <p:txBody>
          <a:bodyPr wrap="square">
            <a:spAutoFit/>
          </a:bodyPr>
          <a:lstStyle/>
          <a:p>
            <a:pPr algn="l" rtl="0"/>
            <a:r>
              <a:rPr lang="en-US" sz="1400" b="0" i="0" dirty="0">
                <a:solidFill>
                  <a:srgbClr val="3A4145"/>
                </a:solidFill>
                <a:effectLst/>
                <a:latin typeface="Merriweather" panose="00000500000000000000" pitchFamily="2" charset="0"/>
              </a:rPr>
              <a:t>In the fetching phase, since Coordinators are listening to Metadata Storage periodically for newly published segments (4), when one of them finds a segment that is published and used but unavailable, it chooses a Historical process to load that segment in memory and instructs that Historical to do so (5). At the end, the Historical performs its task and begins serving the data(6).</a:t>
            </a:r>
            <a:endParaRPr lang="en-US" sz="1400" dirty="0">
              <a:solidFill>
                <a:schemeClr val="accent6">
                  <a:lumMod val="75000"/>
                </a:schemeClr>
              </a:solidFill>
              <a:latin typeface="Merriweather" panose="00000500000000000000" pitchFamily="2" charset="0"/>
            </a:endParaRPr>
          </a:p>
        </p:txBody>
      </p:sp>
      <p:pic>
        <p:nvPicPr>
          <p:cNvPr id="4" name="Picture 3">
            <a:extLst>
              <a:ext uri="{FF2B5EF4-FFF2-40B4-BE49-F238E27FC236}">
                <a16:creationId xmlns:a16="http://schemas.microsoft.com/office/drawing/2014/main" id="{0F77BFD2-D601-4B1B-BABA-BB76B9CE4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408" y="1514959"/>
            <a:ext cx="8064896" cy="4009406"/>
          </a:xfrm>
          <a:prstGeom prst="rect">
            <a:avLst/>
          </a:prstGeom>
        </p:spPr>
      </p:pic>
      <p:cxnSp>
        <p:nvCxnSpPr>
          <p:cNvPr id="6" name="Straight Connector 5">
            <a:extLst>
              <a:ext uri="{FF2B5EF4-FFF2-40B4-BE49-F238E27FC236}">
                <a16:creationId xmlns:a16="http://schemas.microsoft.com/office/drawing/2014/main" id="{18E72D4B-0977-480A-AAA4-62518DD04B5E}"/>
              </a:ext>
            </a:extLst>
          </p:cNvPr>
          <p:cNvCxnSpPr>
            <a:cxnSpLocks/>
          </p:cNvCxnSpPr>
          <p:nvPr/>
        </p:nvCxnSpPr>
        <p:spPr>
          <a:xfrm>
            <a:off x="4655840" y="1556792"/>
            <a:ext cx="6912768" cy="0"/>
          </a:xfrm>
          <a:prstGeom prst="line">
            <a:avLst/>
          </a:prstGeom>
          <a:ln w="19050">
            <a:solidFill>
              <a:srgbClr val="7030A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3280717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706AACB1-0A54-4107-98CE-196E2E97DD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983432" y="634102"/>
            <a:ext cx="10828301" cy="707886"/>
          </a:xfrm>
          <a:prstGeom prst="rect">
            <a:avLst/>
          </a:prstGeom>
          <a:noFill/>
        </p:spPr>
        <p:txBody>
          <a:bodyPr wrap="square" rtlCol="0">
            <a:spAutoFit/>
          </a:bodyPr>
          <a:lstStyle/>
          <a:p>
            <a:pPr lvl="1"/>
            <a:r>
              <a:rPr lang="en-US" sz="4000" b="1" dirty="0">
                <a:solidFill>
                  <a:srgbClr val="7030A0"/>
                </a:solidFill>
                <a:latin typeface="IRANSans Black" panose="020B0506030804020204" pitchFamily="34" charset="-78"/>
                <a:cs typeface="IRANSans Black" panose="020B0506030804020204" pitchFamily="34" charset="-78"/>
              </a:rPr>
              <a:t>Query Answering</a:t>
            </a:r>
          </a:p>
        </p:txBody>
      </p:sp>
      <p:pic>
        <p:nvPicPr>
          <p:cNvPr id="6" name="Picture 5">
            <a:extLst>
              <a:ext uri="{FF2B5EF4-FFF2-40B4-BE49-F238E27FC236}">
                <a16:creationId xmlns:a16="http://schemas.microsoft.com/office/drawing/2014/main" id="{1889E814-1097-498D-BBC0-B17D684ABD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408" y="1524626"/>
            <a:ext cx="7416824" cy="4781404"/>
          </a:xfrm>
          <a:prstGeom prst="rect">
            <a:avLst/>
          </a:prstGeom>
        </p:spPr>
      </p:pic>
      <p:sp>
        <p:nvSpPr>
          <p:cNvPr id="8" name="TextBox 7">
            <a:extLst>
              <a:ext uri="{FF2B5EF4-FFF2-40B4-BE49-F238E27FC236}">
                <a16:creationId xmlns:a16="http://schemas.microsoft.com/office/drawing/2014/main" id="{362C3F59-3D1E-41E9-8CE3-B2F6C2A362D2}"/>
              </a:ext>
            </a:extLst>
          </p:cNvPr>
          <p:cNvSpPr txBox="1"/>
          <p:nvPr/>
        </p:nvSpPr>
        <p:spPr>
          <a:xfrm>
            <a:off x="-30610" y="6488668"/>
            <a:ext cx="4847482" cy="369332"/>
          </a:xfrm>
          <a:prstGeom prst="rect">
            <a:avLst/>
          </a:prstGeom>
          <a:noFill/>
        </p:spPr>
        <p:txBody>
          <a:bodyPr wrap="none" rtlCol="0">
            <a:spAutoFit/>
          </a:bodyPr>
          <a:lstStyle/>
          <a:p>
            <a:r>
              <a:rPr lang="en-US" dirty="0">
                <a:solidFill>
                  <a:schemeClr val="accent3">
                    <a:lumMod val="75000"/>
                  </a:schemeClr>
                </a:solidFill>
                <a:effectLst>
                  <a:outerShdw blurRad="38100" dist="38100" dir="2700000" algn="tl">
                    <a:srgbClr val="000000">
                      <a:alpha val="43137"/>
                    </a:srgbClr>
                  </a:outerShdw>
                </a:effectLst>
              </a:rPr>
              <a:t>https://anskarl.github.io/post/2019/druid-part-1/</a:t>
            </a:r>
          </a:p>
        </p:txBody>
      </p:sp>
      <p:cxnSp>
        <p:nvCxnSpPr>
          <p:cNvPr id="7" name="Straight Connector 6">
            <a:extLst>
              <a:ext uri="{FF2B5EF4-FFF2-40B4-BE49-F238E27FC236}">
                <a16:creationId xmlns:a16="http://schemas.microsoft.com/office/drawing/2014/main" id="{93AF2C2D-5D65-4961-A056-5F0186AEFCAB}"/>
              </a:ext>
            </a:extLst>
          </p:cNvPr>
          <p:cNvCxnSpPr>
            <a:cxnSpLocks/>
          </p:cNvCxnSpPr>
          <p:nvPr/>
        </p:nvCxnSpPr>
        <p:spPr>
          <a:xfrm>
            <a:off x="7104112" y="1336680"/>
            <a:ext cx="4464496" cy="0"/>
          </a:xfrm>
          <a:prstGeom prst="line">
            <a:avLst/>
          </a:prstGeom>
          <a:ln w="19050">
            <a:solidFill>
              <a:srgbClr val="7030A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637553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706AACB1-0A54-4107-98CE-196E2E97DD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983432" y="848906"/>
            <a:ext cx="10828301" cy="707886"/>
          </a:xfrm>
          <a:prstGeom prst="rect">
            <a:avLst/>
          </a:prstGeom>
          <a:noFill/>
        </p:spPr>
        <p:txBody>
          <a:bodyPr wrap="square" rtlCol="0">
            <a:spAutoFit/>
          </a:bodyPr>
          <a:lstStyle/>
          <a:p>
            <a:pPr lvl="1"/>
            <a:r>
              <a:rPr lang="en-US" sz="4000" b="1" dirty="0">
                <a:solidFill>
                  <a:srgbClr val="7030A0"/>
                </a:solidFill>
                <a:latin typeface="IRANSans Black" panose="020B0506030804020204" pitchFamily="34" charset="-78"/>
                <a:cs typeface="IRANSans Black" panose="020B0506030804020204" pitchFamily="34" charset="-78"/>
              </a:rPr>
              <a:t>Query Answering</a:t>
            </a:r>
          </a:p>
        </p:txBody>
      </p:sp>
      <p:sp>
        <p:nvSpPr>
          <p:cNvPr id="8" name="TextBox 7">
            <a:extLst>
              <a:ext uri="{FF2B5EF4-FFF2-40B4-BE49-F238E27FC236}">
                <a16:creationId xmlns:a16="http://schemas.microsoft.com/office/drawing/2014/main" id="{362C3F59-3D1E-41E9-8CE3-B2F6C2A362D2}"/>
              </a:ext>
            </a:extLst>
          </p:cNvPr>
          <p:cNvSpPr txBox="1"/>
          <p:nvPr/>
        </p:nvSpPr>
        <p:spPr>
          <a:xfrm>
            <a:off x="47328" y="6488668"/>
            <a:ext cx="7802905" cy="369332"/>
          </a:xfrm>
          <a:prstGeom prst="rect">
            <a:avLst/>
          </a:prstGeom>
          <a:noFill/>
        </p:spPr>
        <p:txBody>
          <a:bodyPr wrap="none" rtlCol="0">
            <a:spAutoFit/>
          </a:bodyPr>
          <a:lstStyle/>
          <a:p>
            <a:r>
              <a:rPr lang="en-US" dirty="0">
                <a:solidFill>
                  <a:schemeClr val="accent3">
                    <a:lumMod val="75000"/>
                  </a:schemeClr>
                </a:solidFill>
                <a:effectLst>
                  <a:outerShdw blurRad="38100" dist="38100" dir="2700000" algn="tl">
                    <a:srgbClr val="000000">
                      <a:alpha val="43137"/>
                    </a:srgbClr>
                  </a:outerShdw>
                </a:effectLst>
              </a:rPr>
              <a:t>https://medium.com/data-reply-it-datatech/what-is-apache-druid-ad67bb8cd7f7</a:t>
            </a:r>
          </a:p>
        </p:txBody>
      </p:sp>
      <p:pic>
        <p:nvPicPr>
          <p:cNvPr id="4" name="Picture 3">
            <a:extLst>
              <a:ext uri="{FF2B5EF4-FFF2-40B4-BE49-F238E27FC236}">
                <a16:creationId xmlns:a16="http://schemas.microsoft.com/office/drawing/2014/main" id="{24E39C36-7445-4D5F-A3D3-7477D13F27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527306"/>
            <a:ext cx="9073008" cy="4960781"/>
          </a:xfrm>
          <a:prstGeom prst="rect">
            <a:avLst/>
          </a:prstGeom>
        </p:spPr>
      </p:pic>
      <p:cxnSp>
        <p:nvCxnSpPr>
          <p:cNvPr id="6" name="Straight Connector 5">
            <a:extLst>
              <a:ext uri="{FF2B5EF4-FFF2-40B4-BE49-F238E27FC236}">
                <a16:creationId xmlns:a16="http://schemas.microsoft.com/office/drawing/2014/main" id="{C7CCFD72-F82B-49F5-A3ED-26F0423095A0}"/>
              </a:ext>
            </a:extLst>
          </p:cNvPr>
          <p:cNvCxnSpPr>
            <a:cxnSpLocks/>
          </p:cNvCxnSpPr>
          <p:nvPr/>
        </p:nvCxnSpPr>
        <p:spPr>
          <a:xfrm>
            <a:off x="7104112" y="1556792"/>
            <a:ext cx="4464496" cy="0"/>
          </a:xfrm>
          <a:prstGeom prst="line">
            <a:avLst/>
          </a:prstGeom>
          <a:ln w="19050">
            <a:solidFill>
              <a:srgbClr val="7030A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3188152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706AACB1-0A54-4107-98CE-196E2E97DD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3463639" y="883002"/>
            <a:ext cx="8762523" cy="707886"/>
          </a:xfrm>
          <a:prstGeom prst="rect">
            <a:avLst/>
          </a:prstGeom>
          <a:noFill/>
        </p:spPr>
        <p:txBody>
          <a:bodyPr wrap="square" rtlCol="0">
            <a:spAutoFit/>
          </a:bodyPr>
          <a:lstStyle/>
          <a:p>
            <a:pPr lvl="1" algn="ctr"/>
            <a:r>
              <a:rPr lang="fa-IR" sz="4000" b="1" dirty="0">
                <a:solidFill>
                  <a:srgbClr val="7030A0"/>
                </a:solidFill>
                <a:latin typeface="IRANSans Black" panose="020B0506030804020204" pitchFamily="34" charset="-78"/>
                <a:cs typeface="IRANSans Black" panose="020B0506030804020204" pitchFamily="34" charset="-78"/>
              </a:rPr>
              <a:t>نگاهی دقیق‌تر به ساختار داخلی داده‌ها</a:t>
            </a:r>
            <a:endParaRPr lang="en-US" sz="4000" b="1" dirty="0">
              <a:solidFill>
                <a:srgbClr val="7030A0"/>
              </a:solidFill>
              <a:latin typeface="IRANSans Black" panose="020B0506030804020204" pitchFamily="34" charset="-78"/>
              <a:cs typeface="IRANSans Black" panose="020B0506030804020204" pitchFamily="34" charset="-78"/>
            </a:endParaRPr>
          </a:p>
        </p:txBody>
      </p:sp>
      <p:pic>
        <p:nvPicPr>
          <p:cNvPr id="4" name="Picture 3">
            <a:extLst>
              <a:ext uri="{FF2B5EF4-FFF2-40B4-BE49-F238E27FC236}">
                <a16:creationId xmlns:a16="http://schemas.microsoft.com/office/drawing/2014/main" id="{4479C8F3-A173-4E66-AEC6-B6C2826245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08920"/>
            <a:ext cx="12192000" cy="4213643"/>
          </a:xfrm>
          <a:prstGeom prst="rect">
            <a:avLst/>
          </a:prstGeom>
        </p:spPr>
      </p:pic>
      <p:sp>
        <p:nvSpPr>
          <p:cNvPr id="7" name="TextBox 6">
            <a:extLst>
              <a:ext uri="{FF2B5EF4-FFF2-40B4-BE49-F238E27FC236}">
                <a16:creationId xmlns:a16="http://schemas.microsoft.com/office/drawing/2014/main" id="{2B712C05-C661-4F47-B39E-931082300F13}"/>
              </a:ext>
            </a:extLst>
          </p:cNvPr>
          <p:cNvSpPr txBox="1"/>
          <p:nvPr/>
        </p:nvSpPr>
        <p:spPr>
          <a:xfrm>
            <a:off x="1271464" y="2228671"/>
            <a:ext cx="8259216" cy="1200329"/>
          </a:xfrm>
          <a:prstGeom prst="rect">
            <a:avLst/>
          </a:prstGeom>
          <a:noFill/>
        </p:spPr>
        <p:txBody>
          <a:bodyPr wrap="square" rtlCol="0">
            <a:spAutoFit/>
          </a:bodyPr>
          <a:lstStyle/>
          <a:p>
            <a:r>
              <a:rPr lang="fa-IR" dirty="0">
                <a:latin typeface="IRANSans(FaNum)" panose="020B0506030804020204" pitchFamily="34" charset="-78"/>
                <a:cs typeface="IRANSans(FaNum)" panose="020B0506030804020204" pitchFamily="34" charset="-78"/>
              </a:rPr>
              <a:t>- هنگام تعریف یک دیتاسورس، نحوه </a:t>
            </a:r>
            <a:r>
              <a:rPr lang="fa-IR" b="1" dirty="0">
                <a:solidFill>
                  <a:srgbClr val="7030A0"/>
                </a:solidFill>
                <a:latin typeface="IRANSans(FaNum)" panose="020B0506030804020204" pitchFamily="34" charset="-78"/>
                <a:cs typeface="IRANSans(FaNum)" panose="020B0506030804020204" pitchFamily="34" charset="-78"/>
              </a:rPr>
              <a:t>پارتیشنینگ داده‌ها </a:t>
            </a:r>
            <a:r>
              <a:rPr lang="fa-IR" dirty="0">
                <a:latin typeface="IRANSans(FaNum)" panose="020B0506030804020204" pitchFamily="34" charset="-78"/>
                <a:cs typeface="IRANSans(FaNum)" panose="020B0506030804020204" pitchFamily="34" charset="-78"/>
              </a:rPr>
              <a:t>را تعیین‌ می‌کنیم. </a:t>
            </a:r>
          </a:p>
          <a:p>
            <a:r>
              <a:rPr lang="fa-IR" dirty="0">
                <a:latin typeface="IRANSans(FaNum)" panose="020B0506030804020204" pitchFamily="34" charset="-78"/>
                <a:cs typeface="IRANSans(FaNum)" panose="020B0506030804020204" pitchFamily="34" charset="-78"/>
              </a:rPr>
              <a:t>- پارتیشن </a:t>
            </a:r>
            <a:r>
              <a:rPr lang="fa-IR" b="1" dirty="0">
                <a:solidFill>
                  <a:srgbClr val="7030A0"/>
                </a:solidFill>
                <a:latin typeface="IRANSans(FaNum)" panose="020B0506030804020204" pitchFamily="34" charset="-78"/>
                <a:cs typeface="IRANSans(FaNum)" panose="020B0506030804020204" pitchFamily="34" charset="-78"/>
              </a:rPr>
              <a:t>بر اساس زمان </a:t>
            </a:r>
            <a:r>
              <a:rPr lang="fa-IR" dirty="0">
                <a:latin typeface="IRANSans(FaNum)" panose="020B0506030804020204" pitchFamily="34" charset="-78"/>
                <a:cs typeface="IRANSans(FaNum)" panose="020B0506030804020204" pitchFamily="34" charset="-78"/>
              </a:rPr>
              <a:t>انجام میشود. (بازه روزانه در مثال زیر)</a:t>
            </a:r>
          </a:p>
          <a:p>
            <a:pPr marL="285750" indent="-285750">
              <a:buFontTx/>
              <a:buChar char="-"/>
            </a:pPr>
            <a:r>
              <a:rPr lang="fa-IR" dirty="0">
                <a:latin typeface="IRANSans(FaNum)" panose="020B0506030804020204" pitchFamily="34" charset="-78"/>
                <a:cs typeface="IRANSans(FaNum)" panose="020B0506030804020204" pitchFamily="34" charset="-78"/>
              </a:rPr>
              <a:t>بسته به ریزدانگی پارتیشن‌، بازه‌های زمانی به </a:t>
            </a:r>
            <a:r>
              <a:rPr lang="fa-IR" b="1" dirty="0">
                <a:solidFill>
                  <a:srgbClr val="7030A0"/>
                </a:solidFill>
                <a:latin typeface="IRANSans(FaNum)" panose="020B0506030804020204" pitchFamily="34" charset="-78"/>
                <a:cs typeface="IRANSans(FaNum)" panose="020B0506030804020204" pitchFamily="34" charset="-78"/>
              </a:rPr>
              <a:t>مجموعه‌ای از چانک‌ها </a:t>
            </a:r>
            <a:r>
              <a:rPr lang="fa-IR" dirty="0">
                <a:latin typeface="IRANSans(FaNum)" panose="020B0506030804020204" pitchFamily="34" charset="-78"/>
                <a:cs typeface="IRANSans(FaNum)" panose="020B0506030804020204" pitchFamily="34" charset="-78"/>
              </a:rPr>
              <a:t>تقسیم می شوند </a:t>
            </a:r>
          </a:p>
          <a:p>
            <a:pPr marL="285750" indent="-285750">
              <a:buFontTx/>
              <a:buChar char="-"/>
            </a:pPr>
            <a:r>
              <a:rPr lang="fa-IR" dirty="0">
                <a:latin typeface="IRANSans(FaNum)" panose="020B0506030804020204" pitchFamily="34" charset="-78"/>
                <a:cs typeface="IRANSans(FaNum)" panose="020B0506030804020204" pitchFamily="34" charset="-78"/>
              </a:rPr>
              <a:t>هر چانک، به </a:t>
            </a:r>
            <a:r>
              <a:rPr lang="fa-IR" b="1" dirty="0">
                <a:solidFill>
                  <a:srgbClr val="7030A0"/>
                </a:solidFill>
                <a:latin typeface="IRANSans(FaNum)" panose="020B0506030804020204" pitchFamily="34" charset="-78"/>
                <a:cs typeface="IRANSans(FaNum)" panose="020B0506030804020204" pitchFamily="34" charset="-78"/>
              </a:rPr>
              <a:t>مجموعه‌ای از سگمنت‌ها</a:t>
            </a:r>
            <a:r>
              <a:rPr lang="fa-IR" b="1" dirty="0">
                <a:solidFill>
                  <a:schemeClr val="accent3">
                    <a:lumMod val="75000"/>
                  </a:schemeClr>
                </a:solidFill>
                <a:latin typeface="IRANSans(FaNum)" panose="020B0506030804020204" pitchFamily="34" charset="-78"/>
                <a:cs typeface="IRANSans(FaNum)" panose="020B0506030804020204" pitchFamily="34" charset="-78"/>
              </a:rPr>
              <a:t> </a:t>
            </a:r>
            <a:r>
              <a:rPr lang="fa-IR" dirty="0">
                <a:latin typeface="IRANSans(FaNum)" panose="020B0506030804020204" pitchFamily="34" charset="-78"/>
                <a:cs typeface="IRANSans(FaNum)" panose="020B0506030804020204" pitchFamily="34" charset="-78"/>
              </a:rPr>
              <a:t>تقسیم می‌شود </a:t>
            </a:r>
          </a:p>
        </p:txBody>
      </p:sp>
      <p:cxnSp>
        <p:nvCxnSpPr>
          <p:cNvPr id="6" name="Straight Connector 5">
            <a:extLst>
              <a:ext uri="{FF2B5EF4-FFF2-40B4-BE49-F238E27FC236}">
                <a16:creationId xmlns:a16="http://schemas.microsoft.com/office/drawing/2014/main" id="{7091F7FE-2D46-48B0-B687-4A8FDE82F49E}"/>
              </a:ext>
            </a:extLst>
          </p:cNvPr>
          <p:cNvCxnSpPr>
            <a:cxnSpLocks/>
          </p:cNvCxnSpPr>
          <p:nvPr/>
        </p:nvCxnSpPr>
        <p:spPr>
          <a:xfrm>
            <a:off x="3575720" y="1556792"/>
            <a:ext cx="7992888" cy="0"/>
          </a:xfrm>
          <a:prstGeom prst="line">
            <a:avLst/>
          </a:prstGeom>
          <a:ln w="19050">
            <a:solidFill>
              <a:srgbClr val="7030A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4193708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706AACB1-0A54-4107-98CE-196E2E97DD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3463639" y="1006116"/>
            <a:ext cx="8762523" cy="461665"/>
          </a:xfrm>
          <a:prstGeom prst="rect">
            <a:avLst/>
          </a:prstGeom>
          <a:noFill/>
        </p:spPr>
        <p:txBody>
          <a:bodyPr wrap="square" rtlCol="0">
            <a:spAutoFit/>
          </a:bodyPr>
          <a:lstStyle/>
          <a:p>
            <a:pPr lvl="1"/>
            <a:r>
              <a:rPr lang="fa-IR" sz="2400" b="1" dirty="0">
                <a:solidFill>
                  <a:srgbClr val="7030A0"/>
                </a:solidFill>
                <a:latin typeface="IRANSans Black" panose="020B0506030804020204" pitchFamily="34" charset="-78"/>
                <a:cs typeface="IRANSans Black" panose="020B0506030804020204" pitchFamily="34" charset="-78"/>
              </a:rPr>
              <a:t>مشاهده آماره‌های مرتبط با سگمنت‌ها در واسط کاربری دروید</a:t>
            </a:r>
            <a:endParaRPr lang="en-US" sz="2400" b="1" dirty="0">
              <a:solidFill>
                <a:srgbClr val="7030A0"/>
              </a:solidFill>
              <a:latin typeface="IRANSans Black" panose="020B0506030804020204" pitchFamily="34" charset="-78"/>
              <a:cs typeface="IRANSans Black" panose="020B0506030804020204" pitchFamily="34" charset="-78"/>
            </a:endParaRPr>
          </a:p>
        </p:txBody>
      </p:sp>
      <p:pic>
        <p:nvPicPr>
          <p:cNvPr id="6" name="Picture 5">
            <a:extLst>
              <a:ext uri="{FF2B5EF4-FFF2-40B4-BE49-F238E27FC236}">
                <a16:creationId xmlns:a16="http://schemas.microsoft.com/office/drawing/2014/main" id="{AB08638E-33E0-4DC1-8651-1BE0D19162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708" y="1916832"/>
            <a:ext cx="11352584" cy="4387553"/>
          </a:xfrm>
          <a:prstGeom prst="rect">
            <a:avLst/>
          </a:prstGeom>
        </p:spPr>
      </p:pic>
      <p:cxnSp>
        <p:nvCxnSpPr>
          <p:cNvPr id="7" name="Straight Connector 6">
            <a:extLst>
              <a:ext uri="{FF2B5EF4-FFF2-40B4-BE49-F238E27FC236}">
                <a16:creationId xmlns:a16="http://schemas.microsoft.com/office/drawing/2014/main" id="{930DDF05-30BC-468E-85F2-51D4477BE353}"/>
              </a:ext>
            </a:extLst>
          </p:cNvPr>
          <p:cNvCxnSpPr>
            <a:cxnSpLocks/>
          </p:cNvCxnSpPr>
          <p:nvPr/>
        </p:nvCxnSpPr>
        <p:spPr>
          <a:xfrm>
            <a:off x="4151784" y="1556792"/>
            <a:ext cx="7416824" cy="0"/>
          </a:xfrm>
          <a:prstGeom prst="line">
            <a:avLst/>
          </a:prstGeom>
          <a:ln w="19050">
            <a:solidFill>
              <a:srgbClr val="7030A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955542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983432" y="739901"/>
            <a:ext cx="10828301" cy="707886"/>
          </a:xfrm>
          <a:prstGeom prst="rect">
            <a:avLst/>
          </a:prstGeom>
          <a:noFill/>
        </p:spPr>
        <p:txBody>
          <a:bodyPr wrap="square" rtlCol="0">
            <a:spAutoFit/>
          </a:bodyPr>
          <a:lstStyle/>
          <a:p>
            <a:pPr lvl="1"/>
            <a:r>
              <a:rPr lang="fa-IR" sz="4000" b="1" dirty="0">
                <a:solidFill>
                  <a:srgbClr val="7030A0"/>
                </a:solidFill>
                <a:latin typeface="IRANSans Black" panose="020B0506030804020204" pitchFamily="34" charset="-78"/>
                <a:cs typeface="IRANSans Black" panose="020B0506030804020204" pitchFamily="34" charset="-78"/>
              </a:rPr>
              <a:t>دروید - تعریف رسمی سایت آپاچی</a:t>
            </a:r>
            <a:endParaRPr lang="en-US" sz="4000" b="1" dirty="0">
              <a:solidFill>
                <a:srgbClr val="7030A0"/>
              </a:solidFill>
              <a:latin typeface="IRANSans Black" panose="020B0506030804020204" pitchFamily="34" charset="-78"/>
              <a:cs typeface="IRANSans Black" panose="020B0506030804020204" pitchFamily="34" charset="-78"/>
            </a:endParaRPr>
          </a:p>
        </p:txBody>
      </p:sp>
      <p:sp>
        <p:nvSpPr>
          <p:cNvPr id="2" name="AutoShape 2">
            <a:extLst>
              <a:ext uri="{FF2B5EF4-FFF2-40B4-BE49-F238E27FC236}">
                <a16:creationId xmlns:a16="http://schemas.microsoft.com/office/drawing/2014/main" id="{706AACB1-0A54-4107-98CE-196E2E97DD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4C235F10-BCAA-4094-82A6-2BD395D11E51}"/>
              </a:ext>
            </a:extLst>
          </p:cNvPr>
          <p:cNvSpPr txBox="1"/>
          <p:nvPr/>
        </p:nvSpPr>
        <p:spPr>
          <a:xfrm>
            <a:off x="778434" y="1885140"/>
            <a:ext cx="5760640" cy="2862322"/>
          </a:xfrm>
          <a:prstGeom prst="rect">
            <a:avLst/>
          </a:prstGeom>
          <a:noFill/>
        </p:spPr>
        <p:txBody>
          <a:bodyPr wrap="square">
            <a:spAutoFit/>
          </a:bodyPr>
          <a:lstStyle/>
          <a:p>
            <a:pPr marL="285750" indent="-285750" algn="l" rtl="0">
              <a:buFont typeface="Arial" panose="020B0604020202020204" pitchFamily="34" charset="0"/>
              <a:buChar char="•"/>
            </a:pPr>
            <a:r>
              <a:rPr lang="en-US" b="0" i="0" dirty="0">
                <a:solidFill>
                  <a:srgbClr val="1C1C26"/>
                </a:solidFill>
                <a:effectLst/>
                <a:latin typeface="Open Sans" panose="020B0606030504020204" pitchFamily="34" charset="0"/>
              </a:rPr>
              <a:t>Apache Druid is an open source distributed data store.</a:t>
            </a:r>
          </a:p>
          <a:p>
            <a:pPr marL="285750" indent="-285750" algn="l" rtl="0">
              <a:buFont typeface="Arial" panose="020B0604020202020204" pitchFamily="34" charset="0"/>
              <a:buChar char="•"/>
            </a:pPr>
            <a:r>
              <a:rPr lang="en-US" b="0" i="0" dirty="0">
                <a:solidFill>
                  <a:srgbClr val="1C1C26"/>
                </a:solidFill>
                <a:effectLst/>
                <a:latin typeface="Open Sans" panose="020B0606030504020204" pitchFamily="34" charset="0"/>
              </a:rPr>
              <a:t>Druid’s core design combines ideas from </a:t>
            </a:r>
            <a:r>
              <a:rPr lang="en-US" b="1" i="0" dirty="0">
                <a:solidFill>
                  <a:srgbClr val="4460DE"/>
                </a:solidFill>
                <a:effectLst/>
                <a:latin typeface="Open Sans" panose="020B0606030504020204" pitchFamily="34" charset="0"/>
                <a:hlinkClick r:id="rId2"/>
              </a:rPr>
              <a:t>data warehouses</a:t>
            </a:r>
            <a:r>
              <a:rPr lang="en-US" b="0" i="0" dirty="0">
                <a:solidFill>
                  <a:srgbClr val="1C1C26"/>
                </a:solidFill>
                <a:effectLst/>
                <a:latin typeface="Open Sans" panose="020B0606030504020204" pitchFamily="34" charset="0"/>
              </a:rPr>
              <a:t>, </a:t>
            </a:r>
            <a:r>
              <a:rPr lang="en-US" b="1" i="0" dirty="0">
                <a:solidFill>
                  <a:srgbClr val="4460DE"/>
                </a:solidFill>
                <a:effectLst/>
                <a:latin typeface="Open Sans" panose="020B0606030504020204" pitchFamily="34" charset="0"/>
                <a:hlinkClick r:id="rId3"/>
              </a:rPr>
              <a:t>timeseries databases</a:t>
            </a:r>
            <a:r>
              <a:rPr lang="en-US" b="0" i="0" dirty="0">
                <a:solidFill>
                  <a:srgbClr val="1C1C26"/>
                </a:solidFill>
                <a:effectLst/>
                <a:latin typeface="Open Sans" panose="020B0606030504020204" pitchFamily="34" charset="0"/>
              </a:rPr>
              <a:t>, and </a:t>
            </a:r>
            <a:r>
              <a:rPr lang="en-US" b="1" i="0" dirty="0">
                <a:solidFill>
                  <a:srgbClr val="4460DE"/>
                </a:solidFill>
                <a:effectLst/>
                <a:latin typeface="Open Sans" panose="020B0606030504020204" pitchFamily="34" charset="0"/>
                <a:hlinkClick r:id="rId4"/>
              </a:rPr>
              <a:t>search systems</a:t>
            </a:r>
            <a:r>
              <a:rPr lang="en-US" b="0" i="0" dirty="0">
                <a:solidFill>
                  <a:srgbClr val="1C1C26"/>
                </a:solidFill>
                <a:effectLst/>
                <a:latin typeface="Open Sans" panose="020B0606030504020204" pitchFamily="34" charset="0"/>
              </a:rPr>
              <a:t> to create a high performance real-time analytics database for a broad range of </a:t>
            </a:r>
            <a:r>
              <a:rPr lang="en-US" b="1" i="0" dirty="0">
                <a:solidFill>
                  <a:srgbClr val="4460DE"/>
                </a:solidFill>
                <a:effectLst/>
                <a:latin typeface="Open Sans" panose="020B0606030504020204" pitchFamily="34" charset="0"/>
                <a:hlinkClick r:id="rId5"/>
              </a:rPr>
              <a:t>use cases</a:t>
            </a:r>
            <a:r>
              <a:rPr lang="en-US" b="0" i="0" dirty="0">
                <a:solidFill>
                  <a:srgbClr val="1C1C26"/>
                </a:solidFill>
                <a:effectLst/>
                <a:latin typeface="Open Sans" panose="020B0606030504020204" pitchFamily="34" charset="0"/>
              </a:rPr>
              <a:t>.</a:t>
            </a:r>
          </a:p>
          <a:p>
            <a:pPr marL="285750" indent="-285750" algn="l" rtl="0">
              <a:buFont typeface="Arial" panose="020B0604020202020204" pitchFamily="34" charset="0"/>
              <a:buChar char="•"/>
            </a:pPr>
            <a:r>
              <a:rPr lang="en-US" b="0" i="0" dirty="0">
                <a:solidFill>
                  <a:srgbClr val="1C1C26"/>
                </a:solidFill>
                <a:effectLst/>
                <a:latin typeface="Open Sans" panose="020B0606030504020204" pitchFamily="34" charset="0"/>
              </a:rPr>
              <a:t>Druid merges key characteristics of each of the 3 systems into </a:t>
            </a:r>
            <a:r>
              <a:rPr lang="en-US" b="1" i="0" dirty="0">
                <a:solidFill>
                  <a:srgbClr val="7030A0"/>
                </a:solidFill>
                <a:latin typeface="Open Sans" panose="020B0606030504020204" pitchFamily="34" charset="0"/>
              </a:rPr>
              <a:t>its ingestion layer</a:t>
            </a:r>
            <a:r>
              <a:rPr lang="en-US" i="0" dirty="0">
                <a:solidFill>
                  <a:srgbClr val="7030A0"/>
                </a:solidFill>
                <a:effectLst/>
                <a:latin typeface="Open Sans" panose="020B0606030504020204" pitchFamily="34" charset="0"/>
              </a:rPr>
              <a:t>, </a:t>
            </a:r>
            <a:r>
              <a:rPr lang="en-US" b="1" dirty="0">
                <a:solidFill>
                  <a:srgbClr val="7030A0"/>
                </a:solidFill>
                <a:latin typeface="Open Sans" panose="020B0606030504020204" pitchFamily="34" charset="0"/>
              </a:rPr>
              <a:t>storage format</a:t>
            </a:r>
            <a:r>
              <a:rPr lang="en-US" i="0" dirty="0">
                <a:solidFill>
                  <a:srgbClr val="1C1C26"/>
                </a:solidFill>
                <a:effectLst/>
                <a:latin typeface="Open Sans" panose="020B0606030504020204" pitchFamily="34" charset="0"/>
              </a:rPr>
              <a:t>, </a:t>
            </a:r>
            <a:r>
              <a:rPr lang="en-US" b="1" dirty="0">
                <a:solidFill>
                  <a:srgbClr val="7030A0"/>
                </a:solidFill>
                <a:latin typeface="Open Sans" panose="020B0606030504020204" pitchFamily="34" charset="0"/>
              </a:rPr>
              <a:t>querying layer</a:t>
            </a:r>
            <a:r>
              <a:rPr lang="en-US" i="0" dirty="0">
                <a:solidFill>
                  <a:srgbClr val="1C1C26"/>
                </a:solidFill>
                <a:effectLst/>
                <a:latin typeface="Open Sans" panose="020B0606030504020204" pitchFamily="34" charset="0"/>
              </a:rPr>
              <a:t>, and </a:t>
            </a:r>
            <a:r>
              <a:rPr lang="en-US" b="1" dirty="0">
                <a:solidFill>
                  <a:srgbClr val="7030A0"/>
                </a:solidFill>
                <a:latin typeface="Open Sans" panose="020B0606030504020204" pitchFamily="34" charset="0"/>
              </a:rPr>
              <a:t>core architecture</a:t>
            </a:r>
            <a:r>
              <a:rPr lang="en-US" b="0" i="0" dirty="0">
                <a:solidFill>
                  <a:srgbClr val="1C1C26"/>
                </a:solidFill>
                <a:effectLst/>
                <a:latin typeface="Open Sans" panose="020B0606030504020204" pitchFamily="34" charset="0"/>
              </a:rPr>
              <a:t>.</a:t>
            </a:r>
            <a:endParaRPr lang="en-US" dirty="0"/>
          </a:p>
        </p:txBody>
      </p:sp>
      <p:pic>
        <p:nvPicPr>
          <p:cNvPr id="9" name="Picture 8">
            <a:extLst>
              <a:ext uri="{FF2B5EF4-FFF2-40B4-BE49-F238E27FC236}">
                <a16:creationId xmlns:a16="http://schemas.microsoft.com/office/drawing/2014/main" id="{2F3BA421-705A-449C-9890-6E12773409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9747" y="2119313"/>
            <a:ext cx="4522837" cy="4032557"/>
          </a:xfrm>
          <a:prstGeom prst="rect">
            <a:avLst/>
          </a:prstGeom>
        </p:spPr>
      </p:pic>
      <p:sp>
        <p:nvSpPr>
          <p:cNvPr id="10" name="TextBox 9">
            <a:extLst>
              <a:ext uri="{FF2B5EF4-FFF2-40B4-BE49-F238E27FC236}">
                <a16:creationId xmlns:a16="http://schemas.microsoft.com/office/drawing/2014/main" id="{4E572FF4-84B1-45B9-8310-AFDD4C62EAF7}"/>
              </a:ext>
            </a:extLst>
          </p:cNvPr>
          <p:cNvSpPr txBox="1"/>
          <p:nvPr/>
        </p:nvSpPr>
        <p:spPr>
          <a:xfrm>
            <a:off x="484350" y="5184815"/>
            <a:ext cx="6326026" cy="954107"/>
          </a:xfrm>
          <a:prstGeom prst="rect">
            <a:avLst/>
          </a:prstGeom>
          <a:noFill/>
        </p:spPr>
        <p:txBody>
          <a:bodyPr wrap="square" rtlCol="0">
            <a:spAutoFit/>
          </a:bodyPr>
          <a:lstStyle/>
          <a:p>
            <a:r>
              <a:rPr lang="fa-IR" sz="2800" dirty="0">
                <a:latin typeface="IRANSans(Small) Black" panose="020B0506030804020204" pitchFamily="34" charset="-78"/>
                <a:cs typeface="IRANSans(Small) Black" panose="020B0506030804020204" pitchFamily="34" charset="-78"/>
              </a:rPr>
              <a:t>آپاچی دروید یک </a:t>
            </a:r>
            <a:r>
              <a:rPr lang="fa-IR" sz="2800" dirty="0">
                <a:solidFill>
                  <a:srgbClr val="7030A0"/>
                </a:solidFill>
                <a:latin typeface="IRANSans(Small) Black" panose="020B0506030804020204" pitchFamily="34" charset="-78"/>
                <a:cs typeface="IRANSans(Small) Black" panose="020B0506030804020204" pitchFamily="34" charset="-78"/>
              </a:rPr>
              <a:t>دیتابیس تحلیلی </a:t>
            </a:r>
            <a:r>
              <a:rPr lang="fa-IR" sz="2800" dirty="0">
                <a:latin typeface="IRANSans(Small) Black" panose="020B0506030804020204" pitchFamily="34" charset="-78"/>
                <a:cs typeface="IRANSans(Small) Black" panose="020B0506030804020204" pitchFamily="34" charset="-78"/>
              </a:rPr>
              <a:t>توزیع شده برای ذخیره و پردازش </a:t>
            </a:r>
            <a:r>
              <a:rPr lang="fa-IR" sz="2800" dirty="0">
                <a:solidFill>
                  <a:srgbClr val="7030A0"/>
                </a:solidFill>
                <a:latin typeface="IRANSans(Small) Black" panose="020B0506030804020204" pitchFamily="34" charset="-78"/>
                <a:cs typeface="IRANSans(Small) Black" panose="020B0506030804020204" pitchFamily="34" charset="-78"/>
              </a:rPr>
              <a:t>بلادرنگ</a:t>
            </a:r>
            <a:r>
              <a:rPr lang="fa-IR" sz="2800" dirty="0">
                <a:latin typeface="IRANSans(Small) Black" panose="020B0506030804020204" pitchFamily="34" charset="-78"/>
                <a:cs typeface="IRANSans(Small) Black" panose="020B0506030804020204" pitchFamily="34" charset="-78"/>
              </a:rPr>
              <a:t> حجم عظیم </a:t>
            </a:r>
            <a:r>
              <a:rPr lang="fa-IR" sz="2800" dirty="0">
                <a:solidFill>
                  <a:srgbClr val="7030A0"/>
                </a:solidFill>
                <a:latin typeface="IRANSans(Small) Black" panose="020B0506030804020204" pitchFamily="34" charset="-78"/>
                <a:cs typeface="IRANSans(Small) Black" panose="020B0506030804020204" pitchFamily="34" charset="-78"/>
              </a:rPr>
              <a:t>جریان‌های ورودی </a:t>
            </a:r>
            <a:r>
              <a:rPr lang="fa-IR" sz="2800" dirty="0">
                <a:latin typeface="IRANSans(Small) Black" panose="020B0506030804020204" pitchFamily="34" charset="-78"/>
                <a:cs typeface="IRANSans(Small) Black" panose="020B0506030804020204" pitchFamily="34" charset="-78"/>
              </a:rPr>
              <a:t>داده است. </a:t>
            </a:r>
            <a:endParaRPr lang="en-US" sz="2800" dirty="0">
              <a:latin typeface="IRANSans(Small) Black" panose="020B0506030804020204" pitchFamily="34" charset="-78"/>
              <a:cs typeface="IRANSans(Small) Black" panose="020B0506030804020204" pitchFamily="34" charset="-78"/>
            </a:endParaRPr>
          </a:p>
        </p:txBody>
      </p:sp>
      <p:cxnSp>
        <p:nvCxnSpPr>
          <p:cNvPr id="7" name="Straight Connector 6">
            <a:extLst>
              <a:ext uri="{FF2B5EF4-FFF2-40B4-BE49-F238E27FC236}">
                <a16:creationId xmlns:a16="http://schemas.microsoft.com/office/drawing/2014/main" id="{DB5BBA50-D202-46E8-9175-95D52F0C9C2B}"/>
              </a:ext>
            </a:extLst>
          </p:cNvPr>
          <p:cNvCxnSpPr/>
          <p:nvPr/>
        </p:nvCxnSpPr>
        <p:spPr>
          <a:xfrm>
            <a:off x="4007768" y="1556792"/>
            <a:ext cx="7560840" cy="0"/>
          </a:xfrm>
          <a:prstGeom prst="line">
            <a:avLst/>
          </a:prstGeom>
          <a:ln w="19050">
            <a:solidFill>
              <a:srgbClr val="7030A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8798655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706AACB1-0A54-4107-98CE-196E2E97DD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3215680" y="763868"/>
            <a:ext cx="8762523" cy="707886"/>
          </a:xfrm>
          <a:prstGeom prst="rect">
            <a:avLst/>
          </a:prstGeom>
          <a:noFill/>
        </p:spPr>
        <p:txBody>
          <a:bodyPr wrap="square" rtlCol="0">
            <a:spAutoFit/>
          </a:bodyPr>
          <a:lstStyle/>
          <a:p>
            <a:pPr lvl="1"/>
            <a:r>
              <a:rPr lang="fa-IR" sz="4000" b="1" dirty="0">
                <a:solidFill>
                  <a:srgbClr val="7030A0"/>
                </a:solidFill>
                <a:latin typeface="IRANSans Black" panose="020B0506030804020204" pitchFamily="34" charset="-78"/>
                <a:cs typeface="IRANSans Black" panose="020B0506030804020204" pitchFamily="34" charset="-78"/>
              </a:rPr>
              <a:t>نامگذاری سگمنت‌ها </a:t>
            </a:r>
            <a:endParaRPr lang="en-US" sz="4000" b="1" dirty="0">
              <a:solidFill>
                <a:srgbClr val="7030A0"/>
              </a:solidFill>
              <a:latin typeface="IRANSans Black" panose="020B0506030804020204" pitchFamily="34" charset="-78"/>
              <a:cs typeface="IRANSans Black" panose="020B0506030804020204" pitchFamily="34" charset="-78"/>
            </a:endParaRPr>
          </a:p>
        </p:txBody>
      </p:sp>
      <p:sp>
        <p:nvSpPr>
          <p:cNvPr id="12" name="TextBox 11">
            <a:extLst>
              <a:ext uri="{FF2B5EF4-FFF2-40B4-BE49-F238E27FC236}">
                <a16:creationId xmlns:a16="http://schemas.microsoft.com/office/drawing/2014/main" id="{02AE385C-CE8B-4730-8CDD-9994FE6C5FA0}"/>
              </a:ext>
            </a:extLst>
          </p:cNvPr>
          <p:cNvSpPr txBox="1"/>
          <p:nvPr/>
        </p:nvSpPr>
        <p:spPr>
          <a:xfrm>
            <a:off x="695399" y="1726869"/>
            <a:ext cx="10963225" cy="2585323"/>
          </a:xfrm>
          <a:prstGeom prst="rect">
            <a:avLst/>
          </a:prstGeom>
          <a:noFill/>
        </p:spPr>
        <p:txBody>
          <a:bodyPr wrap="square">
            <a:spAutoFit/>
          </a:bodyPr>
          <a:lstStyle/>
          <a:p>
            <a:pPr algn="l" rtl="0"/>
            <a:r>
              <a:rPr lang="en-US" dirty="0">
                <a:latin typeface="IRANSans(FaNum)" panose="020B0506030804020204" pitchFamily="34" charset="-78"/>
                <a:cs typeface="IRANSans(FaNum)" panose="020B0506030804020204" pitchFamily="34" charset="-78"/>
              </a:rPr>
              <a:t>Segments all have a four-part identifier with the following components (</a:t>
            </a:r>
            <a:r>
              <a:rPr lang="en-US" sz="1600" b="1" i="1" dirty="0">
                <a:solidFill>
                  <a:schemeClr val="tx2">
                    <a:lumMod val="60000"/>
                    <a:lumOff val="40000"/>
                  </a:schemeClr>
                </a:solidFill>
                <a:latin typeface="IRANSans(FaNum)" panose="020B0506030804020204" pitchFamily="34" charset="-78"/>
                <a:cs typeface="IRANSans(FaNum)" panose="020B0506030804020204" pitchFamily="34" charset="-78"/>
              </a:rPr>
              <a:t>_</a:t>
            </a:r>
            <a:r>
              <a:rPr lang="en-US" sz="1600" b="1" i="1" dirty="0">
                <a:solidFill>
                  <a:schemeClr val="accent3">
                    <a:lumMod val="75000"/>
                  </a:schemeClr>
                </a:solidFill>
                <a:latin typeface="IRANSans(FaNum)" panose="020B0506030804020204" pitchFamily="34" charset="-78"/>
                <a:cs typeface="IRANSans(FaNum)" panose="020B0506030804020204" pitchFamily="34" charset="-78"/>
              </a:rPr>
              <a:t> </a:t>
            </a:r>
            <a:r>
              <a:rPr lang="en-US" sz="1600" i="1" dirty="0">
                <a:solidFill>
                  <a:schemeClr val="tx2">
                    <a:lumMod val="60000"/>
                    <a:lumOff val="40000"/>
                  </a:schemeClr>
                </a:solidFill>
                <a:latin typeface="IRANSans(FaNum)" panose="020B0506030804020204" pitchFamily="34" charset="-78"/>
                <a:cs typeface="IRANSans(FaNum)" panose="020B0506030804020204" pitchFamily="34" charset="-78"/>
              </a:rPr>
              <a:t>is the separator</a:t>
            </a:r>
            <a:r>
              <a:rPr lang="en-US" dirty="0">
                <a:latin typeface="IRANSans(FaNum)" panose="020B0506030804020204" pitchFamily="34" charset="-78"/>
                <a:cs typeface="IRANSans(FaNum)" panose="020B0506030804020204" pitchFamily="34" charset="-78"/>
              </a:rPr>
              <a:t>):</a:t>
            </a:r>
          </a:p>
          <a:p>
            <a:pPr algn="l" rtl="0"/>
            <a:endParaRPr lang="en-US" dirty="0">
              <a:latin typeface="IRANSans(FaNum)" panose="020B0506030804020204" pitchFamily="34" charset="-78"/>
              <a:cs typeface="IRANSans(FaNum)" panose="020B0506030804020204" pitchFamily="34" charset="-78"/>
            </a:endParaRPr>
          </a:p>
          <a:p>
            <a:pPr marL="285750" indent="-285750" algn="l" rtl="0">
              <a:buFont typeface="Arial" panose="020B0604020202020204" pitchFamily="34" charset="0"/>
              <a:buChar char="•"/>
            </a:pPr>
            <a:r>
              <a:rPr lang="en-US" b="1" dirty="0" err="1">
                <a:solidFill>
                  <a:srgbClr val="7030A0"/>
                </a:solidFill>
                <a:latin typeface="IRANSans(FaNum)" panose="020B0506030804020204" pitchFamily="34" charset="-78"/>
                <a:cs typeface="IRANSans(FaNum)" panose="020B0506030804020204" pitchFamily="34" charset="-78"/>
              </a:rPr>
              <a:t>Datasource</a:t>
            </a:r>
            <a:r>
              <a:rPr lang="en-US" b="1" dirty="0">
                <a:solidFill>
                  <a:srgbClr val="7030A0"/>
                </a:solidFill>
                <a:latin typeface="IRANSans(FaNum)" panose="020B0506030804020204" pitchFamily="34" charset="-78"/>
                <a:cs typeface="IRANSans(FaNum)" panose="020B0506030804020204" pitchFamily="34" charset="-78"/>
              </a:rPr>
              <a:t> name </a:t>
            </a:r>
          </a:p>
          <a:p>
            <a:pPr marL="285750" indent="-285750" algn="l" rtl="0">
              <a:buFont typeface="Arial" panose="020B0604020202020204" pitchFamily="34" charset="0"/>
              <a:buChar char="•"/>
            </a:pPr>
            <a:r>
              <a:rPr lang="en-US" b="1" dirty="0">
                <a:solidFill>
                  <a:srgbClr val="7030A0"/>
                </a:solidFill>
                <a:latin typeface="IRANSans(FaNum)" panose="020B0506030804020204" pitchFamily="34" charset="-78"/>
                <a:cs typeface="IRANSans(FaNum)" panose="020B0506030804020204" pitchFamily="34" charset="-78"/>
              </a:rPr>
              <a:t>Time interval </a:t>
            </a:r>
            <a:r>
              <a:rPr lang="en-US" dirty="0">
                <a:latin typeface="IRANSans(FaNum)" panose="020B0506030804020204" pitchFamily="34" charset="-78"/>
                <a:cs typeface="IRANSans(FaNum)" panose="020B0506030804020204" pitchFamily="34" charset="-78"/>
              </a:rPr>
              <a:t>(for the time chunk containing the segment; this corresponds to the </a:t>
            </a:r>
            <a:r>
              <a:rPr lang="en-US" dirty="0" err="1">
                <a:latin typeface="IRANSans(FaNum)" panose="020B0506030804020204" pitchFamily="34" charset="-78"/>
                <a:cs typeface="IRANSans(FaNum)" panose="020B0506030804020204" pitchFamily="34" charset="-78"/>
              </a:rPr>
              <a:t>segmentGranularity</a:t>
            </a:r>
            <a:r>
              <a:rPr lang="en-US" dirty="0">
                <a:latin typeface="IRANSans(FaNum)" panose="020B0506030804020204" pitchFamily="34" charset="-78"/>
                <a:cs typeface="IRANSans(FaNum)" panose="020B0506030804020204" pitchFamily="34" charset="-78"/>
              </a:rPr>
              <a:t> specified at ingestion time).</a:t>
            </a:r>
          </a:p>
          <a:p>
            <a:pPr marL="285750" indent="-285750" algn="l" rtl="0">
              <a:buFont typeface="Arial" panose="020B0604020202020204" pitchFamily="34" charset="0"/>
              <a:buChar char="•"/>
            </a:pPr>
            <a:r>
              <a:rPr lang="en-US" b="1" dirty="0">
                <a:solidFill>
                  <a:srgbClr val="7030A0"/>
                </a:solidFill>
                <a:latin typeface="IRANSans(FaNum)" panose="020B0506030804020204" pitchFamily="34" charset="-78"/>
                <a:cs typeface="IRANSans(FaNum)" panose="020B0506030804020204" pitchFamily="34" charset="-78"/>
              </a:rPr>
              <a:t>Version number </a:t>
            </a:r>
            <a:r>
              <a:rPr lang="en-US" dirty="0">
                <a:latin typeface="IRANSans(FaNum)" panose="020B0506030804020204" pitchFamily="34" charset="-78"/>
                <a:cs typeface="IRANSans(FaNum)" panose="020B0506030804020204" pitchFamily="34" charset="-78"/>
              </a:rPr>
              <a:t>(generally an ISO8601 timestamp corresponding to when the segment set was first started).</a:t>
            </a:r>
          </a:p>
          <a:p>
            <a:pPr marL="285750" indent="-285750" algn="l" rtl="0">
              <a:buFont typeface="Arial" panose="020B0604020202020204" pitchFamily="34" charset="0"/>
              <a:buChar char="•"/>
            </a:pPr>
            <a:r>
              <a:rPr lang="en-US" b="1" dirty="0">
                <a:solidFill>
                  <a:srgbClr val="7030A0"/>
                </a:solidFill>
                <a:latin typeface="IRANSans(FaNum)" panose="020B0506030804020204" pitchFamily="34" charset="-78"/>
                <a:cs typeface="IRANSans(FaNum)" panose="020B0506030804020204" pitchFamily="34" charset="-78"/>
              </a:rPr>
              <a:t>Partition number </a:t>
            </a:r>
            <a:r>
              <a:rPr lang="en-US" dirty="0">
                <a:latin typeface="IRANSans(FaNum)" panose="020B0506030804020204" pitchFamily="34" charset="-78"/>
                <a:cs typeface="IRANSans(FaNum)" panose="020B0506030804020204" pitchFamily="34" charset="-78"/>
              </a:rPr>
              <a:t>(an integer, unique within a </a:t>
            </a:r>
            <a:r>
              <a:rPr lang="en-US" dirty="0" err="1">
                <a:latin typeface="IRANSans(FaNum)" panose="020B0506030804020204" pitchFamily="34" charset="-78"/>
                <a:cs typeface="IRANSans(FaNum)" panose="020B0506030804020204" pitchFamily="34" charset="-78"/>
              </a:rPr>
              <a:t>datasource+interval+version</a:t>
            </a:r>
            <a:r>
              <a:rPr lang="en-US" dirty="0">
                <a:latin typeface="IRANSans(FaNum)" panose="020B0506030804020204" pitchFamily="34" charset="-78"/>
                <a:cs typeface="IRANSans(FaNum)" panose="020B0506030804020204" pitchFamily="34" charset="-78"/>
              </a:rPr>
              <a:t>; may not necessarily be contiguous).</a:t>
            </a:r>
          </a:p>
        </p:txBody>
      </p:sp>
      <p:pic>
        <p:nvPicPr>
          <p:cNvPr id="16" name="Picture 15">
            <a:extLst>
              <a:ext uri="{FF2B5EF4-FFF2-40B4-BE49-F238E27FC236}">
                <a16:creationId xmlns:a16="http://schemas.microsoft.com/office/drawing/2014/main" id="{1E152A60-D1EE-4713-9164-076E8B7684F8}"/>
              </a:ext>
            </a:extLst>
          </p:cNvPr>
          <p:cNvPicPr>
            <a:picLocks noChangeAspect="1"/>
          </p:cNvPicPr>
          <p:nvPr/>
        </p:nvPicPr>
        <p:blipFill>
          <a:blip r:embed="rId2"/>
          <a:stretch>
            <a:fillRect/>
          </a:stretch>
        </p:blipFill>
        <p:spPr>
          <a:xfrm>
            <a:off x="0" y="4209929"/>
            <a:ext cx="12192000" cy="870857"/>
          </a:xfrm>
          <a:prstGeom prst="rect">
            <a:avLst/>
          </a:prstGeom>
        </p:spPr>
      </p:pic>
      <p:sp>
        <p:nvSpPr>
          <p:cNvPr id="18" name="TextBox 17">
            <a:extLst>
              <a:ext uri="{FF2B5EF4-FFF2-40B4-BE49-F238E27FC236}">
                <a16:creationId xmlns:a16="http://schemas.microsoft.com/office/drawing/2014/main" id="{E420F7A6-C437-42E7-9ED8-302338CABC7E}"/>
              </a:ext>
            </a:extLst>
          </p:cNvPr>
          <p:cNvSpPr txBox="1"/>
          <p:nvPr/>
        </p:nvSpPr>
        <p:spPr>
          <a:xfrm>
            <a:off x="839416" y="5142393"/>
            <a:ext cx="10153128" cy="369332"/>
          </a:xfrm>
          <a:prstGeom prst="rect">
            <a:avLst/>
          </a:prstGeom>
          <a:noFill/>
        </p:spPr>
        <p:txBody>
          <a:bodyPr wrap="square">
            <a:spAutoFit/>
          </a:bodyPr>
          <a:lstStyle/>
          <a:p>
            <a:pPr algn="l" rtl="0"/>
            <a:r>
              <a:rPr lang="en-US" dirty="0">
                <a:latin typeface="IRANSans(FaNum)" panose="020B0506030804020204" pitchFamily="34" charset="-78"/>
                <a:cs typeface="IRANSans(FaNum)" panose="020B0506030804020204" pitchFamily="34" charset="-78"/>
              </a:rPr>
              <a:t>Segments</a:t>
            </a:r>
            <a:r>
              <a:rPr lang="en-US" b="1" dirty="0"/>
              <a:t> </a:t>
            </a:r>
            <a:r>
              <a:rPr lang="en-US" dirty="0">
                <a:latin typeface="IRANSans(FaNum)" panose="020B0506030804020204" pitchFamily="34" charset="-78"/>
                <a:cs typeface="IRANSans(FaNum)" panose="020B0506030804020204" pitchFamily="34" charset="-78"/>
              </a:rPr>
              <a:t>with partition number 0 (the first partition in a chunk) omit the partition number</a:t>
            </a:r>
          </a:p>
        </p:txBody>
      </p:sp>
      <p:pic>
        <p:nvPicPr>
          <p:cNvPr id="20" name="Picture 19">
            <a:extLst>
              <a:ext uri="{FF2B5EF4-FFF2-40B4-BE49-F238E27FC236}">
                <a16:creationId xmlns:a16="http://schemas.microsoft.com/office/drawing/2014/main" id="{A6377046-CE2A-46A7-A542-94031290B704}"/>
              </a:ext>
            </a:extLst>
          </p:cNvPr>
          <p:cNvPicPr>
            <a:picLocks noChangeAspect="1"/>
          </p:cNvPicPr>
          <p:nvPr/>
        </p:nvPicPr>
        <p:blipFill>
          <a:blip r:embed="rId3"/>
          <a:stretch>
            <a:fillRect/>
          </a:stretch>
        </p:blipFill>
        <p:spPr>
          <a:xfrm>
            <a:off x="119336" y="5733256"/>
            <a:ext cx="11345858" cy="885949"/>
          </a:xfrm>
          <a:prstGeom prst="rect">
            <a:avLst/>
          </a:prstGeom>
        </p:spPr>
      </p:pic>
      <p:cxnSp>
        <p:nvCxnSpPr>
          <p:cNvPr id="8" name="Straight Connector 7">
            <a:extLst>
              <a:ext uri="{FF2B5EF4-FFF2-40B4-BE49-F238E27FC236}">
                <a16:creationId xmlns:a16="http://schemas.microsoft.com/office/drawing/2014/main" id="{41B7A685-69F9-492A-8639-0D461669980A}"/>
              </a:ext>
            </a:extLst>
          </p:cNvPr>
          <p:cNvCxnSpPr>
            <a:cxnSpLocks/>
          </p:cNvCxnSpPr>
          <p:nvPr/>
        </p:nvCxnSpPr>
        <p:spPr>
          <a:xfrm>
            <a:off x="7104112" y="1556792"/>
            <a:ext cx="4464496" cy="0"/>
          </a:xfrm>
          <a:prstGeom prst="line">
            <a:avLst/>
          </a:prstGeom>
          <a:ln w="19050">
            <a:solidFill>
              <a:srgbClr val="7030A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42530023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706AACB1-0A54-4107-98CE-196E2E97DD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3463639" y="836712"/>
            <a:ext cx="8762523" cy="707886"/>
          </a:xfrm>
          <a:prstGeom prst="rect">
            <a:avLst/>
          </a:prstGeom>
          <a:noFill/>
        </p:spPr>
        <p:txBody>
          <a:bodyPr wrap="square" rtlCol="0">
            <a:spAutoFit/>
          </a:bodyPr>
          <a:lstStyle/>
          <a:p>
            <a:pPr lvl="1"/>
            <a:r>
              <a:rPr lang="fa-IR" sz="4000" b="1" dirty="0">
                <a:solidFill>
                  <a:srgbClr val="7030A0"/>
                </a:solidFill>
                <a:latin typeface="IRANSans Black" panose="020B0506030804020204" pitchFamily="34" charset="-78"/>
                <a:cs typeface="IRANSans Black" panose="020B0506030804020204" pitchFamily="34" charset="-78"/>
              </a:rPr>
              <a:t>داده‌های موجود در هر سگمنت</a:t>
            </a:r>
            <a:endParaRPr lang="en-US" sz="4000" b="1" dirty="0">
              <a:solidFill>
                <a:srgbClr val="7030A0"/>
              </a:solidFill>
              <a:latin typeface="IRANSans Black" panose="020B0506030804020204" pitchFamily="34" charset="-78"/>
              <a:cs typeface="IRANSans Black" panose="020B0506030804020204" pitchFamily="34" charset="-78"/>
            </a:endParaRPr>
          </a:p>
        </p:txBody>
      </p:sp>
      <p:pic>
        <p:nvPicPr>
          <p:cNvPr id="4" name="Picture 3">
            <a:extLst>
              <a:ext uri="{FF2B5EF4-FFF2-40B4-BE49-F238E27FC236}">
                <a16:creationId xmlns:a16="http://schemas.microsoft.com/office/drawing/2014/main" id="{E4159832-9A84-4443-83F1-5BD8E5753EEF}"/>
              </a:ext>
            </a:extLst>
          </p:cNvPr>
          <p:cNvPicPr>
            <a:picLocks noChangeAspect="1"/>
          </p:cNvPicPr>
          <p:nvPr/>
        </p:nvPicPr>
        <p:blipFill>
          <a:blip r:embed="rId2"/>
          <a:stretch>
            <a:fillRect/>
          </a:stretch>
        </p:blipFill>
        <p:spPr>
          <a:xfrm>
            <a:off x="0" y="1700808"/>
            <a:ext cx="12192000" cy="5268804"/>
          </a:xfrm>
          <a:prstGeom prst="rect">
            <a:avLst/>
          </a:prstGeom>
        </p:spPr>
      </p:pic>
      <p:cxnSp>
        <p:nvCxnSpPr>
          <p:cNvPr id="6" name="Straight Connector 5">
            <a:extLst>
              <a:ext uri="{FF2B5EF4-FFF2-40B4-BE49-F238E27FC236}">
                <a16:creationId xmlns:a16="http://schemas.microsoft.com/office/drawing/2014/main" id="{55BB65DD-BD96-4183-9527-E41F2FBB5BE0}"/>
              </a:ext>
            </a:extLst>
          </p:cNvPr>
          <p:cNvCxnSpPr>
            <a:cxnSpLocks/>
          </p:cNvCxnSpPr>
          <p:nvPr/>
        </p:nvCxnSpPr>
        <p:spPr>
          <a:xfrm>
            <a:off x="5375920" y="1556792"/>
            <a:ext cx="6192688" cy="0"/>
          </a:xfrm>
          <a:prstGeom prst="line">
            <a:avLst/>
          </a:prstGeom>
          <a:ln w="19050">
            <a:solidFill>
              <a:srgbClr val="7030A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0528739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706AACB1-0A54-4107-98CE-196E2E97DD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983432" y="764704"/>
            <a:ext cx="10828301" cy="707886"/>
          </a:xfrm>
          <a:prstGeom prst="rect">
            <a:avLst/>
          </a:prstGeom>
          <a:noFill/>
        </p:spPr>
        <p:txBody>
          <a:bodyPr wrap="square" rtlCol="0">
            <a:spAutoFit/>
          </a:bodyPr>
          <a:lstStyle/>
          <a:p>
            <a:pPr lvl="1"/>
            <a:r>
              <a:rPr lang="fa-IR" sz="4000" b="1" dirty="0">
                <a:solidFill>
                  <a:srgbClr val="7030A0"/>
                </a:solidFill>
                <a:latin typeface="IRANSans Black" panose="020B0506030804020204" pitchFamily="34" charset="-78"/>
                <a:cs typeface="IRANSans Black" panose="020B0506030804020204" pitchFamily="34" charset="-78"/>
              </a:rPr>
              <a:t>انتخاب نوع ستون‌ها</a:t>
            </a:r>
            <a:endParaRPr lang="en-US" sz="4000" b="1" dirty="0">
              <a:solidFill>
                <a:srgbClr val="7030A0"/>
              </a:solidFill>
              <a:latin typeface="IRANSans Black" panose="020B0506030804020204" pitchFamily="34" charset="-78"/>
              <a:cs typeface="IRANSans Black" panose="020B0506030804020204" pitchFamily="34" charset="-78"/>
            </a:endParaRPr>
          </a:p>
        </p:txBody>
      </p:sp>
      <p:pic>
        <p:nvPicPr>
          <p:cNvPr id="6" name="Picture 5">
            <a:extLst>
              <a:ext uri="{FF2B5EF4-FFF2-40B4-BE49-F238E27FC236}">
                <a16:creationId xmlns:a16="http://schemas.microsoft.com/office/drawing/2014/main" id="{8ED45F64-7024-495A-9DBB-0CE87703D12C}"/>
              </a:ext>
            </a:extLst>
          </p:cNvPr>
          <p:cNvPicPr>
            <a:picLocks noChangeAspect="1"/>
          </p:cNvPicPr>
          <p:nvPr/>
        </p:nvPicPr>
        <p:blipFill>
          <a:blip r:embed="rId2"/>
          <a:stretch>
            <a:fillRect/>
          </a:stretch>
        </p:blipFill>
        <p:spPr>
          <a:xfrm>
            <a:off x="695400" y="1988840"/>
            <a:ext cx="10888563" cy="4253602"/>
          </a:xfrm>
          <a:prstGeom prst="rect">
            <a:avLst/>
          </a:prstGeom>
        </p:spPr>
      </p:pic>
      <p:cxnSp>
        <p:nvCxnSpPr>
          <p:cNvPr id="7" name="Straight Connector 6">
            <a:extLst>
              <a:ext uri="{FF2B5EF4-FFF2-40B4-BE49-F238E27FC236}">
                <a16:creationId xmlns:a16="http://schemas.microsoft.com/office/drawing/2014/main" id="{A1DC2937-6260-40F4-AF7F-380E5D40BE29}"/>
              </a:ext>
            </a:extLst>
          </p:cNvPr>
          <p:cNvCxnSpPr>
            <a:cxnSpLocks/>
          </p:cNvCxnSpPr>
          <p:nvPr/>
        </p:nvCxnSpPr>
        <p:spPr>
          <a:xfrm>
            <a:off x="7104112" y="1556792"/>
            <a:ext cx="4464496" cy="0"/>
          </a:xfrm>
          <a:prstGeom prst="line">
            <a:avLst/>
          </a:prstGeom>
          <a:ln w="19050">
            <a:solidFill>
              <a:srgbClr val="7030A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655120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6BF8B9-B7BE-40CD-A40C-CA6511FD4F91}"/>
              </a:ext>
            </a:extLst>
          </p:cNvPr>
          <p:cNvPicPr>
            <a:picLocks noChangeAspect="1"/>
          </p:cNvPicPr>
          <p:nvPr/>
        </p:nvPicPr>
        <p:blipFill>
          <a:blip r:embed="rId2"/>
          <a:stretch>
            <a:fillRect/>
          </a:stretch>
        </p:blipFill>
        <p:spPr>
          <a:xfrm>
            <a:off x="-123789" y="1106361"/>
            <a:ext cx="10225136" cy="5751639"/>
          </a:xfrm>
          <a:prstGeom prst="rect">
            <a:avLst/>
          </a:prstGeom>
        </p:spPr>
      </p:pic>
      <p:sp>
        <p:nvSpPr>
          <p:cNvPr id="2" name="AutoShape 2">
            <a:extLst>
              <a:ext uri="{FF2B5EF4-FFF2-40B4-BE49-F238E27FC236}">
                <a16:creationId xmlns:a16="http://schemas.microsoft.com/office/drawing/2014/main" id="{706AACB1-0A54-4107-98CE-196E2E97DD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1559496" y="692696"/>
            <a:ext cx="10828301" cy="646331"/>
          </a:xfrm>
          <a:prstGeom prst="rect">
            <a:avLst/>
          </a:prstGeom>
          <a:noFill/>
        </p:spPr>
        <p:txBody>
          <a:bodyPr wrap="square" rtlCol="0">
            <a:spAutoFit/>
          </a:bodyPr>
          <a:lstStyle/>
          <a:p>
            <a:pPr lvl="1"/>
            <a:r>
              <a:rPr lang="fa-IR" sz="3600" b="1" dirty="0">
                <a:solidFill>
                  <a:srgbClr val="7030A0"/>
                </a:solidFill>
                <a:latin typeface="IRANSans Black" panose="020B0506030804020204" pitchFamily="34" charset="-78"/>
                <a:cs typeface="IRANSans Black" panose="020B0506030804020204" pitchFamily="34" charset="-78"/>
              </a:rPr>
              <a:t>مروری بر نحوه ایندکسینگ و فشرده‌سازی داده‌ها</a:t>
            </a:r>
            <a:endParaRPr lang="en-US" sz="3600" b="1" dirty="0">
              <a:solidFill>
                <a:srgbClr val="7030A0"/>
              </a:solidFill>
              <a:latin typeface="IRANSans Black" panose="020B0506030804020204" pitchFamily="34" charset="-78"/>
              <a:cs typeface="IRANSans Black" panose="020B0506030804020204" pitchFamily="34" charset="-78"/>
            </a:endParaRPr>
          </a:p>
        </p:txBody>
      </p:sp>
      <p:cxnSp>
        <p:nvCxnSpPr>
          <p:cNvPr id="6" name="Straight Connector 5">
            <a:extLst>
              <a:ext uri="{FF2B5EF4-FFF2-40B4-BE49-F238E27FC236}">
                <a16:creationId xmlns:a16="http://schemas.microsoft.com/office/drawing/2014/main" id="{24CBB4BD-0931-4880-BCD7-756C778563E7}"/>
              </a:ext>
            </a:extLst>
          </p:cNvPr>
          <p:cNvCxnSpPr>
            <a:cxnSpLocks/>
          </p:cNvCxnSpPr>
          <p:nvPr/>
        </p:nvCxnSpPr>
        <p:spPr>
          <a:xfrm>
            <a:off x="2927648" y="1412776"/>
            <a:ext cx="8928992" cy="0"/>
          </a:xfrm>
          <a:prstGeom prst="line">
            <a:avLst/>
          </a:prstGeom>
          <a:ln w="19050">
            <a:solidFill>
              <a:srgbClr val="7030A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42783138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F52A645-8B5D-496D-8E94-48E0EB92BF64}"/>
              </a:ext>
            </a:extLst>
          </p:cNvPr>
          <p:cNvPicPr>
            <a:picLocks noChangeAspect="1"/>
          </p:cNvPicPr>
          <p:nvPr/>
        </p:nvPicPr>
        <p:blipFill>
          <a:blip r:embed="rId2"/>
          <a:stretch>
            <a:fillRect/>
          </a:stretch>
        </p:blipFill>
        <p:spPr>
          <a:xfrm>
            <a:off x="0" y="1844824"/>
            <a:ext cx="10081121" cy="5670630"/>
          </a:xfrm>
          <a:prstGeom prst="rect">
            <a:avLst/>
          </a:prstGeom>
        </p:spPr>
      </p:pic>
      <p:sp>
        <p:nvSpPr>
          <p:cNvPr id="2" name="AutoShape 2">
            <a:extLst>
              <a:ext uri="{FF2B5EF4-FFF2-40B4-BE49-F238E27FC236}">
                <a16:creationId xmlns:a16="http://schemas.microsoft.com/office/drawing/2014/main" id="{706AACB1-0A54-4107-98CE-196E2E97DD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1559496" y="830492"/>
            <a:ext cx="10828301" cy="646331"/>
          </a:xfrm>
          <a:prstGeom prst="rect">
            <a:avLst/>
          </a:prstGeom>
          <a:noFill/>
        </p:spPr>
        <p:txBody>
          <a:bodyPr wrap="square" rtlCol="0">
            <a:spAutoFit/>
          </a:bodyPr>
          <a:lstStyle/>
          <a:p>
            <a:pPr lvl="1"/>
            <a:r>
              <a:rPr lang="fa-IR" sz="3600" b="1" dirty="0">
                <a:solidFill>
                  <a:srgbClr val="7030A0"/>
                </a:solidFill>
                <a:latin typeface="IRANSans Black" panose="020B0506030804020204" pitchFamily="34" charset="-78"/>
                <a:cs typeface="IRANSans Black" panose="020B0506030804020204" pitchFamily="34" charset="-78"/>
              </a:rPr>
              <a:t>مروری بر نحوه ایندکسینگ و فشرده‌سازی داده‌ها</a:t>
            </a:r>
            <a:endParaRPr lang="en-US" sz="3600" b="1" dirty="0">
              <a:solidFill>
                <a:srgbClr val="7030A0"/>
              </a:solidFill>
              <a:latin typeface="IRANSans Black" panose="020B0506030804020204" pitchFamily="34" charset="-78"/>
              <a:cs typeface="IRANSans Black" panose="020B0506030804020204" pitchFamily="34" charset="-78"/>
            </a:endParaRPr>
          </a:p>
        </p:txBody>
      </p:sp>
      <p:cxnSp>
        <p:nvCxnSpPr>
          <p:cNvPr id="7" name="Straight Connector 6">
            <a:extLst>
              <a:ext uri="{FF2B5EF4-FFF2-40B4-BE49-F238E27FC236}">
                <a16:creationId xmlns:a16="http://schemas.microsoft.com/office/drawing/2014/main" id="{86DF58C4-4A86-4CA4-8E43-AA52866F1D99}"/>
              </a:ext>
            </a:extLst>
          </p:cNvPr>
          <p:cNvCxnSpPr>
            <a:cxnSpLocks/>
          </p:cNvCxnSpPr>
          <p:nvPr/>
        </p:nvCxnSpPr>
        <p:spPr>
          <a:xfrm>
            <a:off x="2783632" y="1556792"/>
            <a:ext cx="9073008" cy="0"/>
          </a:xfrm>
          <a:prstGeom prst="line">
            <a:avLst/>
          </a:prstGeom>
          <a:ln w="19050">
            <a:solidFill>
              <a:srgbClr val="7030A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4664366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1DF7A7-7911-48DF-ACB8-B0904B4E16F4}"/>
              </a:ext>
            </a:extLst>
          </p:cNvPr>
          <p:cNvPicPr>
            <a:picLocks noChangeAspect="1"/>
          </p:cNvPicPr>
          <p:nvPr/>
        </p:nvPicPr>
        <p:blipFill>
          <a:blip r:embed="rId2"/>
          <a:stretch>
            <a:fillRect/>
          </a:stretch>
        </p:blipFill>
        <p:spPr>
          <a:xfrm>
            <a:off x="119336" y="1349388"/>
            <a:ext cx="9793088" cy="5508612"/>
          </a:xfrm>
          <a:prstGeom prst="rect">
            <a:avLst/>
          </a:prstGeom>
        </p:spPr>
      </p:pic>
      <p:sp>
        <p:nvSpPr>
          <p:cNvPr id="2" name="AutoShape 2">
            <a:extLst>
              <a:ext uri="{FF2B5EF4-FFF2-40B4-BE49-F238E27FC236}">
                <a16:creationId xmlns:a16="http://schemas.microsoft.com/office/drawing/2014/main" id="{706AACB1-0A54-4107-98CE-196E2E97DD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1367841" y="806759"/>
            <a:ext cx="10828301" cy="646331"/>
          </a:xfrm>
          <a:prstGeom prst="rect">
            <a:avLst/>
          </a:prstGeom>
          <a:noFill/>
        </p:spPr>
        <p:txBody>
          <a:bodyPr wrap="square" rtlCol="0">
            <a:spAutoFit/>
          </a:bodyPr>
          <a:lstStyle/>
          <a:p>
            <a:pPr lvl="1"/>
            <a:r>
              <a:rPr lang="fa-IR" sz="3600" b="1" dirty="0">
                <a:solidFill>
                  <a:srgbClr val="7030A0"/>
                </a:solidFill>
                <a:latin typeface="IRANSans Black" panose="020B0506030804020204" pitchFamily="34" charset="-78"/>
                <a:cs typeface="IRANSans Black" panose="020B0506030804020204" pitchFamily="34" charset="-78"/>
              </a:rPr>
              <a:t>مروری بر نحوه ایندکسینگ و فشرده‌سازی داده‌ها</a:t>
            </a:r>
            <a:endParaRPr lang="en-US" sz="3600" b="1" dirty="0">
              <a:solidFill>
                <a:srgbClr val="7030A0"/>
              </a:solidFill>
              <a:latin typeface="IRANSans Black" panose="020B0506030804020204" pitchFamily="34" charset="-78"/>
              <a:cs typeface="IRANSans Black" panose="020B0506030804020204" pitchFamily="34" charset="-78"/>
            </a:endParaRPr>
          </a:p>
        </p:txBody>
      </p:sp>
      <p:cxnSp>
        <p:nvCxnSpPr>
          <p:cNvPr id="6" name="Straight Connector 5">
            <a:extLst>
              <a:ext uri="{FF2B5EF4-FFF2-40B4-BE49-F238E27FC236}">
                <a16:creationId xmlns:a16="http://schemas.microsoft.com/office/drawing/2014/main" id="{626DAB00-85E0-4227-B2CC-446B960BD1ED}"/>
              </a:ext>
            </a:extLst>
          </p:cNvPr>
          <p:cNvCxnSpPr>
            <a:cxnSpLocks/>
          </p:cNvCxnSpPr>
          <p:nvPr/>
        </p:nvCxnSpPr>
        <p:spPr>
          <a:xfrm>
            <a:off x="2855640" y="1556792"/>
            <a:ext cx="8712968" cy="0"/>
          </a:xfrm>
          <a:prstGeom prst="line">
            <a:avLst/>
          </a:prstGeom>
          <a:ln w="19050">
            <a:solidFill>
              <a:srgbClr val="7030A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7646614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706AACB1-0A54-4107-98CE-196E2E97DD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1332049" y="868197"/>
            <a:ext cx="10828301" cy="584775"/>
          </a:xfrm>
          <a:prstGeom prst="rect">
            <a:avLst/>
          </a:prstGeom>
          <a:noFill/>
        </p:spPr>
        <p:txBody>
          <a:bodyPr wrap="square" rtlCol="0">
            <a:spAutoFit/>
          </a:bodyPr>
          <a:lstStyle/>
          <a:p>
            <a:pPr lvl="1"/>
            <a:r>
              <a:rPr lang="fa-IR" sz="3200" b="1" dirty="0">
                <a:solidFill>
                  <a:srgbClr val="7030A0"/>
                </a:solidFill>
                <a:latin typeface="IRANSans Black" panose="020B0506030804020204" pitchFamily="34" charset="-78"/>
                <a:cs typeface="IRANSans Black" panose="020B0506030804020204" pitchFamily="34" charset="-78"/>
              </a:rPr>
              <a:t>لوکاپ‌ها : راهی برای جلوگیری از جوین‌های غیرضروری</a:t>
            </a:r>
            <a:endParaRPr lang="en-US" sz="3200" b="1" dirty="0">
              <a:solidFill>
                <a:srgbClr val="7030A0"/>
              </a:solidFill>
              <a:latin typeface="IRANSans Black" panose="020B0506030804020204" pitchFamily="34" charset="-78"/>
              <a:cs typeface="IRANSans Black" panose="020B0506030804020204" pitchFamily="34" charset="-78"/>
            </a:endParaRPr>
          </a:p>
        </p:txBody>
      </p:sp>
      <p:pic>
        <p:nvPicPr>
          <p:cNvPr id="6" name="Picture 5">
            <a:extLst>
              <a:ext uri="{FF2B5EF4-FFF2-40B4-BE49-F238E27FC236}">
                <a16:creationId xmlns:a16="http://schemas.microsoft.com/office/drawing/2014/main" id="{662DFD10-0970-4BAE-BC38-840DE3124FC5}"/>
              </a:ext>
            </a:extLst>
          </p:cNvPr>
          <p:cNvPicPr>
            <a:picLocks noChangeAspect="1"/>
          </p:cNvPicPr>
          <p:nvPr/>
        </p:nvPicPr>
        <p:blipFill>
          <a:blip r:embed="rId2"/>
          <a:stretch>
            <a:fillRect/>
          </a:stretch>
        </p:blipFill>
        <p:spPr>
          <a:xfrm>
            <a:off x="263353" y="2060848"/>
            <a:ext cx="7848872" cy="3679653"/>
          </a:xfrm>
          <a:prstGeom prst="rect">
            <a:avLst/>
          </a:prstGeom>
        </p:spPr>
      </p:pic>
      <p:pic>
        <p:nvPicPr>
          <p:cNvPr id="8" name="Picture 7">
            <a:extLst>
              <a:ext uri="{FF2B5EF4-FFF2-40B4-BE49-F238E27FC236}">
                <a16:creationId xmlns:a16="http://schemas.microsoft.com/office/drawing/2014/main" id="{1F64E827-2DE6-479A-9C3B-2760A49C8BBC}"/>
              </a:ext>
            </a:extLst>
          </p:cNvPr>
          <p:cNvPicPr>
            <a:picLocks noChangeAspect="1"/>
          </p:cNvPicPr>
          <p:nvPr/>
        </p:nvPicPr>
        <p:blipFill>
          <a:blip r:embed="rId3"/>
          <a:stretch>
            <a:fillRect/>
          </a:stretch>
        </p:blipFill>
        <p:spPr>
          <a:xfrm>
            <a:off x="6812126" y="4365104"/>
            <a:ext cx="5118009" cy="2127150"/>
          </a:xfrm>
          <a:prstGeom prst="rect">
            <a:avLst/>
          </a:prstGeom>
        </p:spPr>
      </p:pic>
      <p:cxnSp>
        <p:nvCxnSpPr>
          <p:cNvPr id="7" name="Straight Connector 6">
            <a:extLst>
              <a:ext uri="{FF2B5EF4-FFF2-40B4-BE49-F238E27FC236}">
                <a16:creationId xmlns:a16="http://schemas.microsoft.com/office/drawing/2014/main" id="{A62CE72C-B0CD-4912-B554-C1CC063D400A}"/>
              </a:ext>
            </a:extLst>
          </p:cNvPr>
          <p:cNvCxnSpPr>
            <a:cxnSpLocks/>
          </p:cNvCxnSpPr>
          <p:nvPr/>
        </p:nvCxnSpPr>
        <p:spPr>
          <a:xfrm>
            <a:off x="2639616" y="1556792"/>
            <a:ext cx="8928992" cy="0"/>
          </a:xfrm>
          <a:prstGeom prst="line">
            <a:avLst/>
          </a:prstGeom>
          <a:ln w="19050">
            <a:solidFill>
              <a:srgbClr val="7030A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372106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706AACB1-0A54-4107-98CE-196E2E97DD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E77FE72E-2C7F-4998-B4C6-6EA39C3F2EAC}"/>
              </a:ext>
            </a:extLst>
          </p:cNvPr>
          <p:cNvPicPr>
            <a:picLocks noChangeAspect="1"/>
          </p:cNvPicPr>
          <p:nvPr/>
        </p:nvPicPr>
        <p:blipFill>
          <a:blip r:embed="rId2"/>
          <a:stretch>
            <a:fillRect/>
          </a:stretch>
        </p:blipFill>
        <p:spPr>
          <a:xfrm>
            <a:off x="84376" y="1213048"/>
            <a:ext cx="11718447" cy="5407600"/>
          </a:xfrm>
          <a:prstGeom prst="rect">
            <a:avLst/>
          </a:prstGeom>
        </p:spPr>
      </p:pic>
      <p:sp>
        <p:nvSpPr>
          <p:cNvPr id="5" name="TextBox 4"/>
          <p:cNvSpPr txBox="1"/>
          <p:nvPr/>
        </p:nvSpPr>
        <p:spPr>
          <a:xfrm>
            <a:off x="1266697" y="920660"/>
            <a:ext cx="10828301" cy="584775"/>
          </a:xfrm>
          <a:prstGeom prst="rect">
            <a:avLst/>
          </a:prstGeom>
          <a:noFill/>
        </p:spPr>
        <p:txBody>
          <a:bodyPr wrap="square" rtlCol="0">
            <a:spAutoFit/>
          </a:bodyPr>
          <a:lstStyle/>
          <a:p>
            <a:pPr lvl="1"/>
            <a:r>
              <a:rPr lang="fa-IR" sz="3200" b="1" dirty="0">
                <a:solidFill>
                  <a:srgbClr val="7030A0"/>
                </a:solidFill>
                <a:latin typeface="IRANSans Black" panose="020B0506030804020204" pitchFamily="34" charset="-78"/>
                <a:cs typeface="IRANSans Black" panose="020B0506030804020204" pitchFamily="34" charset="-78"/>
              </a:rPr>
              <a:t> </a:t>
            </a:r>
            <a:r>
              <a:rPr lang="en-US" sz="3200" b="1" dirty="0">
                <a:solidFill>
                  <a:srgbClr val="7030A0"/>
                </a:solidFill>
                <a:latin typeface="IRANSans Black" panose="020B0506030804020204" pitchFamily="34" charset="-78"/>
                <a:cs typeface="IRANSans Black" panose="020B0506030804020204" pitchFamily="34" charset="-78"/>
              </a:rPr>
              <a:t>Rollup</a:t>
            </a:r>
            <a:r>
              <a:rPr lang="fa-IR" sz="3200" b="1" dirty="0">
                <a:solidFill>
                  <a:srgbClr val="7030A0"/>
                </a:solidFill>
                <a:latin typeface="IRANSans Black" panose="020B0506030804020204" pitchFamily="34" charset="-78"/>
                <a:cs typeface="IRANSans Black" panose="020B0506030804020204" pitchFamily="34" charset="-78"/>
              </a:rPr>
              <a:t> - تجمیع داده‌ها هنگام ورود</a:t>
            </a:r>
            <a:endParaRPr lang="en-US" sz="3200" b="1" dirty="0">
              <a:solidFill>
                <a:srgbClr val="7030A0"/>
              </a:solidFill>
              <a:latin typeface="IRANSans Black" panose="020B0506030804020204" pitchFamily="34" charset="-78"/>
              <a:cs typeface="IRANSans Black" panose="020B0506030804020204" pitchFamily="34" charset="-78"/>
            </a:endParaRPr>
          </a:p>
        </p:txBody>
      </p:sp>
      <p:cxnSp>
        <p:nvCxnSpPr>
          <p:cNvPr id="6" name="Straight Connector 5">
            <a:extLst>
              <a:ext uri="{FF2B5EF4-FFF2-40B4-BE49-F238E27FC236}">
                <a16:creationId xmlns:a16="http://schemas.microsoft.com/office/drawing/2014/main" id="{CBDEFD95-3D32-44CD-B8B4-8B86E4412D90}"/>
              </a:ext>
            </a:extLst>
          </p:cNvPr>
          <p:cNvCxnSpPr>
            <a:cxnSpLocks/>
          </p:cNvCxnSpPr>
          <p:nvPr/>
        </p:nvCxnSpPr>
        <p:spPr>
          <a:xfrm>
            <a:off x="5087888" y="1556792"/>
            <a:ext cx="6480720" cy="0"/>
          </a:xfrm>
          <a:prstGeom prst="line">
            <a:avLst/>
          </a:prstGeom>
          <a:ln w="19050">
            <a:solidFill>
              <a:srgbClr val="7030A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3267296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706AACB1-0A54-4107-98CE-196E2E97DD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1559496" y="620688"/>
            <a:ext cx="10828301" cy="584775"/>
          </a:xfrm>
          <a:prstGeom prst="rect">
            <a:avLst/>
          </a:prstGeom>
          <a:noFill/>
        </p:spPr>
        <p:txBody>
          <a:bodyPr wrap="square" rtlCol="0">
            <a:spAutoFit/>
          </a:bodyPr>
          <a:lstStyle/>
          <a:p>
            <a:pPr lvl="1"/>
            <a:r>
              <a:rPr lang="fa-IR" sz="3200" b="1" dirty="0">
                <a:solidFill>
                  <a:srgbClr val="7030A0"/>
                </a:solidFill>
                <a:latin typeface="IRANSans Black" panose="020B0506030804020204" pitchFamily="34" charset="-78"/>
                <a:cs typeface="IRANSans Black" panose="020B0506030804020204" pitchFamily="34" charset="-78"/>
              </a:rPr>
              <a:t>الگوریتم‌های تقریبی - بنیاد آپاچی </a:t>
            </a:r>
            <a:endParaRPr lang="en-US" sz="3200" b="1" dirty="0">
              <a:solidFill>
                <a:srgbClr val="7030A0"/>
              </a:solidFill>
              <a:latin typeface="IRANSans Black" panose="020B0506030804020204" pitchFamily="34" charset="-78"/>
              <a:cs typeface="IRANSans Black" panose="020B0506030804020204" pitchFamily="34" charset="-78"/>
            </a:endParaRPr>
          </a:p>
        </p:txBody>
      </p:sp>
      <p:pic>
        <p:nvPicPr>
          <p:cNvPr id="8" name="Picture 7">
            <a:extLst>
              <a:ext uri="{FF2B5EF4-FFF2-40B4-BE49-F238E27FC236}">
                <a16:creationId xmlns:a16="http://schemas.microsoft.com/office/drawing/2014/main" id="{B4B4CB13-CB64-4086-81EF-FE30DD659F98}"/>
              </a:ext>
            </a:extLst>
          </p:cNvPr>
          <p:cNvPicPr>
            <a:picLocks noChangeAspect="1"/>
          </p:cNvPicPr>
          <p:nvPr/>
        </p:nvPicPr>
        <p:blipFill>
          <a:blip r:embed="rId2"/>
          <a:stretch>
            <a:fillRect/>
          </a:stretch>
        </p:blipFill>
        <p:spPr>
          <a:xfrm>
            <a:off x="119336" y="1330153"/>
            <a:ext cx="9412324" cy="5106070"/>
          </a:xfrm>
          <a:prstGeom prst="rect">
            <a:avLst/>
          </a:prstGeom>
        </p:spPr>
      </p:pic>
      <p:cxnSp>
        <p:nvCxnSpPr>
          <p:cNvPr id="6" name="Straight Connector 5">
            <a:extLst>
              <a:ext uri="{FF2B5EF4-FFF2-40B4-BE49-F238E27FC236}">
                <a16:creationId xmlns:a16="http://schemas.microsoft.com/office/drawing/2014/main" id="{65632909-C9D2-406F-992D-1AA2AA3AF471}"/>
              </a:ext>
            </a:extLst>
          </p:cNvPr>
          <p:cNvCxnSpPr>
            <a:cxnSpLocks/>
          </p:cNvCxnSpPr>
          <p:nvPr/>
        </p:nvCxnSpPr>
        <p:spPr>
          <a:xfrm>
            <a:off x="6096000" y="1205463"/>
            <a:ext cx="5760640" cy="0"/>
          </a:xfrm>
          <a:prstGeom prst="line">
            <a:avLst/>
          </a:prstGeom>
          <a:ln w="19050">
            <a:solidFill>
              <a:srgbClr val="7030A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40406565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706AACB1-0A54-4107-98CE-196E2E97DD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983432" y="908720"/>
            <a:ext cx="10828301" cy="584775"/>
          </a:xfrm>
          <a:prstGeom prst="rect">
            <a:avLst/>
          </a:prstGeom>
          <a:noFill/>
        </p:spPr>
        <p:txBody>
          <a:bodyPr wrap="square" rtlCol="0">
            <a:spAutoFit/>
          </a:bodyPr>
          <a:lstStyle/>
          <a:p>
            <a:pPr lvl="1"/>
            <a:r>
              <a:rPr lang="fa-IR" sz="3200" b="1" dirty="0">
                <a:solidFill>
                  <a:srgbClr val="7030A0"/>
                </a:solidFill>
                <a:latin typeface="IRANSans Black" panose="020B0506030804020204" pitchFamily="34" charset="-78"/>
                <a:cs typeface="IRANSans Black" panose="020B0506030804020204" pitchFamily="34" charset="-78"/>
              </a:rPr>
              <a:t>الگوریتم‌های تقریبی</a:t>
            </a:r>
            <a:endParaRPr lang="en-US" sz="3200" b="1" dirty="0">
              <a:solidFill>
                <a:srgbClr val="7030A0"/>
              </a:solidFill>
              <a:latin typeface="IRANSans Black" panose="020B0506030804020204" pitchFamily="34" charset="-78"/>
              <a:cs typeface="IRANSans Black" panose="020B0506030804020204" pitchFamily="34" charset="-78"/>
            </a:endParaRPr>
          </a:p>
        </p:txBody>
      </p:sp>
      <p:pic>
        <p:nvPicPr>
          <p:cNvPr id="6" name="Picture 5">
            <a:extLst>
              <a:ext uri="{FF2B5EF4-FFF2-40B4-BE49-F238E27FC236}">
                <a16:creationId xmlns:a16="http://schemas.microsoft.com/office/drawing/2014/main" id="{935F8266-BCA2-4C38-B657-80870902B349}"/>
              </a:ext>
            </a:extLst>
          </p:cNvPr>
          <p:cNvPicPr>
            <a:picLocks noChangeAspect="1"/>
          </p:cNvPicPr>
          <p:nvPr/>
        </p:nvPicPr>
        <p:blipFill>
          <a:blip r:embed="rId2"/>
          <a:stretch>
            <a:fillRect/>
          </a:stretch>
        </p:blipFill>
        <p:spPr>
          <a:xfrm>
            <a:off x="-445" y="2583276"/>
            <a:ext cx="12192000" cy="4016412"/>
          </a:xfrm>
          <a:prstGeom prst="rect">
            <a:avLst/>
          </a:prstGeom>
        </p:spPr>
      </p:pic>
      <p:cxnSp>
        <p:nvCxnSpPr>
          <p:cNvPr id="7" name="Straight Connector 6">
            <a:extLst>
              <a:ext uri="{FF2B5EF4-FFF2-40B4-BE49-F238E27FC236}">
                <a16:creationId xmlns:a16="http://schemas.microsoft.com/office/drawing/2014/main" id="{01BAFAA9-3462-4418-BCE8-038B19E7BFCB}"/>
              </a:ext>
            </a:extLst>
          </p:cNvPr>
          <p:cNvCxnSpPr>
            <a:cxnSpLocks/>
          </p:cNvCxnSpPr>
          <p:nvPr/>
        </p:nvCxnSpPr>
        <p:spPr>
          <a:xfrm>
            <a:off x="7104112" y="1556792"/>
            <a:ext cx="4464496" cy="0"/>
          </a:xfrm>
          <a:prstGeom prst="line">
            <a:avLst/>
          </a:prstGeom>
          <a:ln w="19050">
            <a:solidFill>
              <a:srgbClr val="7030A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977061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983432" y="754978"/>
            <a:ext cx="10828301" cy="707886"/>
          </a:xfrm>
          <a:prstGeom prst="rect">
            <a:avLst/>
          </a:prstGeom>
          <a:noFill/>
        </p:spPr>
        <p:txBody>
          <a:bodyPr wrap="square" rtlCol="0">
            <a:spAutoFit/>
          </a:bodyPr>
          <a:lstStyle/>
          <a:p>
            <a:pPr lvl="1"/>
            <a:r>
              <a:rPr lang="fa-IR" sz="4000" b="1" dirty="0">
                <a:solidFill>
                  <a:srgbClr val="7030A0"/>
                </a:solidFill>
                <a:latin typeface="IRANSans Black" panose="020B0506030804020204" pitchFamily="34" charset="-78"/>
                <a:cs typeface="IRANSans Black" panose="020B0506030804020204" pitchFamily="34" charset="-78"/>
              </a:rPr>
              <a:t>دروید - در یک نگاه</a:t>
            </a:r>
            <a:endParaRPr lang="en-US" sz="4000" b="1" dirty="0">
              <a:solidFill>
                <a:srgbClr val="7030A0"/>
              </a:solidFill>
              <a:latin typeface="IRANSans Black" panose="020B0506030804020204" pitchFamily="34" charset="-78"/>
              <a:cs typeface="IRANSans Black" panose="020B0506030804020204" pitchFamily="34" charset="-78"/>
            </a:endParaRPr>
          </a:p>
        </p:txBody>
      </p:sp>
      <p:sp>
        <p:nvSpPr>
          <p:cNvPr id="2" name="AutoShape 2">
            <a:extLst>
              <a:ext uri="{FF2B5EF4-FFF2-40B4-BE49-F238E27FC236}">
                <a16:creationId xmlns:a16="http://schemas.microsoft.com/office/drawing/2014/main" id="{706AACB1-0A54-4107-98CE-196E2E97DD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F9C54AB5-A85A-4600-AD26-065CC6208B86}"/>
              </a:ext>
            </a:extLst>
          </p:cNvPr>
          <p:cNvPicPr>
            <a:picLocks noChangeAspect="1"/>
          </p:cNvPicPr>
          <p:nvPr/>
        </p:nvPicPr>
        <p:blipFill>
          <a:blip r:embed="rId2"/>
          <a:stretch>
            <a:fillRect/>
          </a:stretch>
        </p:blipFill>
        <p:spPr>
          <a:xfrm>
            <a:off x="133336" y="1772816"/>
            <a:ext cx="10013825" cy="4874609"/>
          </a:xfrm>
          <a:prstGeom prst="rect">
            <a:avLst/>
          </a:prstGeom>
        </p:spPr>
      </p:pic>
      <p:cxnSp>
        <p:nvCxnSpPr>
          <p:cNvPr id="6" name="Straight Connector 5">
            <a:extLst>
              <a:ext uri="{FF2B5EF4-FFF2-40B4-BE49-F238E27FC236}">
                <a16:creationId xmlns:a16="http://schemas.microsoft.com/office/drawing/2014/main" id="{98F39C8F-224A-46A5-8AA4-1BF7327548F3}"/>
              </a:ext>
            </a:extLst>
          </p:cNvPr>
          <p:cNvCxnSpPr>
            <a:cxnSpLocks/>
          </p:cNvCxnSpPr>
          <p:nvPr/>
        </p:nvCxnSpPr>
        <p:spPr>
          <a:xfrm>
            <a:off x="7104112" y="1556792"/>
            <a:ext cx="4464496" cy="0"/>
          </a:xfrm>
          <a:prstGeom prst="line">
            <a:avLst/>
          </a:prstGeom>
          <a:ln w="19050">
            <a:solidFill>
              <a:srgbClr val="7030A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7715691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706AACB1-0A54-4107-98CE-196E2E97DD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DC89A8D4-44D1-4AF4-9CAB-46B226C60E99}"/>
              </a:ext>
            </a:extLst>
          </p:cNvPr>
          <p:cNvPicPr>
            <a:picLocks noChangeAspect="1"/>
          </p:cNvPicPr>
          <p:nvPr/>
        </p:nvPicPr>
        <p:blipFill>
          <a:blip r:embed="rId2"/>
          <a:stretch>
            <a:fillRect/>
          </a:stretch>
        </p:blipFill>
        <p:spPr>
          <a:xfrm>
            <a:off x="263352" y="1052736"/>
            <a:ext cx="11759952" cy="5689798"/>
          </a:xfrm>
          <a:prstGeom prst="rect">
            <a:avLst/>
          </a:prstGeom>
        </p:spPr>
      </p:pic>
      <p:sp>
        <p:nvSpPr>
          <p:cNvPr id="5" name="TextBox 4"/>
          <p:cNvSpPr txBox="1"/>
          <p:nvPr/>
        </p:nvSpPr>
        <p:spPr>
          <a:xfrm>
            <a:off x="1195003" y="972017"/>
            <a:ext cx="10828301" cy="584775"/>
          </a:xfrm>
          <a:prstGeom prst="rect">
            <a:avLst/>
          </a:prstGeom>
          <a:noFill/>
        </p:spPr>
        <p:txBody>
          <a:bodyPr wrap="square" rtlCol="0">
            <a:spAutoFit/>
          </a:bodyPr>
          <a:lstStyle/>
          <a:p>
            <a:pPr lvl="1"/>
            <a:r>
              <a:rPr lang="fa-IR" sz="3200" b="1" dirty="0">
                <a:solidFill>
                  <a:srgbClr val="7030A0"/>
                </a:solidFill>
                <a:latin typeface="IRANSans Black" panose="020B0506030804020204" pitchFamily="34" charset="-78"/>
                <a:cs typeface="IRANSans Black" panose="020B0506030804020204" pitchFamily="34" charset="-78"/>
              </a:rPr>
              <a:t>الگوریتم‌های تقریبی</a:t>
            </a:r>
            <a:endParaRPr lang="en-US" sz="3200" b="1" dirty="0">
              <a:solidFill>
                <a:srgbClr val="7030A0"/>
              </a:solidFill>
              <a:latin typeface="IRANSans Black" panose="020B0506030804020204" pitchFamily="34" charset="-78"/>
              <a:cs typeface="IRANSans Black" panose="020B0506030804020204" pitchFamily="34" charset="-78"/>
            </a:endParaRPr>
          </a:p>
        </p:txBody>
      </p:sp>
      <p:cxnSp>
        <p:nvCxnSpPr>
          <p:cNvPr id="6" name="Straight Connector 5">
            <a:extLst>
              <a:ext uri="{FF2B5EF4-FFF2-40B4-BE49-F238E27FC236}">
                <a16:creationId xmlns:a16="http://schemas.microsoft.com/office/drawing/2014/main" id="{32BA9689-9896-4DC0-BBD2-9F25137200C9}"/>
              </a:ext>
            </a:extLst>
          </p:cNvPr>
          <p:cNvCxnSpPr>
            <a:cxnSpLocks/>
          </p:cNvCxnSpPr>
          <p:nvPr/>
        </p:nvCxnSpPr>
        <p:spPr>
          <a:xfrm>
            <a:off x="7104112" y="1556792"/>
            <a:ext cx="4464496" cy="0"/>
          </a:xfrm>
          <a:prstGeom prst="line">
            <a:avLst/>
          </a:prstGeom>
          <a:ln w="19050">
            <a:solidFill>
              <a:srgbClr val="7030A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7617197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706AACB1-0A54-4107-98CE-196E2E97DD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983432" y="836712"/>
            <a:ext cx="10828301" cy="584775"/>
          </a:xfrm>
          <a:prstGeom prst="rect">
            <a:avLst/>
          </a:prstGeom>
          <a:noFill/>
        </p:spPr>
        <p:txBody>
          <a:bodyPr wrap="square" rtlCol="0">
            <a:spAutoFit/>
          </a:bodyPr>
          <a:lstStyle/>
          <a:p>
            <a:pPr lvl="1"/>
            <a:r>
              <a:rPr lang="fa-IR" sz="3200" b="1" dirty="0">
                <a:solidFill>
                  <a:srgbClr val="7030A0"/>
                </a:solidFill>
                <a:latin typeface="IRANSans Black" panose="020B0506030804020204" pitchFamily="34" charset="-78"/>
                <a:cs typeface="IRANSans Black" panose="020B0506030804020204" pitchFamily="34" charset="-78"/>
              </a:rPr>
              <a:t>الگوریتم‌های تقریبی</a:t>
            </a:r>
            <a:endParaRPr lang="en-US" sz="3200" b="1" dirty="0">
              <a:solidFill>
                <a:srgbClr val="7030A0"/>
              </a:solidFill>
              <a:latin typeface="IRANSans Black" panose="020B0506030804020204" pitchFamily="34" charset="-78"/>
              <a:cs typeface="IRANSans Black" panose="020B0506030804020204" pitchFamily="34" charset="-78"/>
            </a:endParaRPr>
          </a:p>
        </p:txBody>
      </p:sp>
      <p:pic>
        <p:nvPicPr>
          <p:cNvPr id="6" name="Picture 5">
            <a:extLst>
              <a:ext uri="{FF2B5EF4-FFF2-40B4-BE49-F238E27FC236}">
                <a16:creationId xmlns:a16="http://schemas.microsoft.com/office/drawing/2014/main" id="{08226B94-E220-4E49-81D6-407F7D19DBBB}"/>
              </a:ext>
            </a:extLst>
          </p:cNvPr>
          <p:cNvPicPr>
            <a:picLocks noChangeAspect="1"/>
          </p:cNvPicPr>
          <p:nvPr/>
        </p:nvPicPr>
        <p:blipFill>
          <a:blip r:embed="rId2"/>
          <a:stretch>
            <a:fillRect/>
          </a:stretch>
        </p:blipFill>
        <p:spPr>
          <a:xfrm>
            <a:off x="190133" y="1567499"/>
            <a:ext cx="10730403" cy="5032189"/>
          </a:xfrm>
          <a:prstGeom prst="rect">
            <a:avLst/>
          </a:prstGeom>
        </p:spPr>
      </p:pic>
      <p:cxnSp>
        <p:nvCxnSpPr>
          <p:cNvPr id="7" name="Straight Connector 6">
            <a:extLst>
              <a:ext uri="{FF2B5EF4-FFF2-40B4-BE49-F238E27FC236}">
                <a16:creationId xmlns:a16="http://schemas.microsoft.com/office/drawing/2014/main" id="{1963D30D-F443-448C-95AC-19C9D19C75A8}"/>
              </a:ext>
            </a:extLst>
          </p:cNvPr>
          <p:cNvCxnSpPr>
            <a:cxnSpLocks/>
          </p:cNvCxnSpPr>
          <p:nvPr/>
        </p:nvCxnSpPr>
        <p:spPr>
          <a:xfrm>
            <a:off x="7104112" y="1556792"/>
            <a:ext cx="4464496" cy="0"/>
          </a:xfrm>
          <a:prstGeom prst="line">
            <a:avLst/>
          </a:prstGeom>
          <a:ln w="19050">
            <a:solidFill>
              <a:srgbClr val="7030A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800796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706AACB1-0A54-4107-98CE-196E2E97DD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FFB0BC33-9C93-4AA3-8599-266C54D95CC2}"/>
              </a:ext>
            </a:extLst>
          </p:cNvPr>
          <p:cNvPicPr>
            <a:picLocks noChangeAspect="1"/>
          </p:cNvPicPr>
          <p:nvPr/>
        </p:nvPicPr>
        <p:blipFill>
          <a:blip r:embed="rId2"/>
          <a:stretch>
            <a:fillRect/>
          </a:stretch>
        </p:blipFill>
        <p:spPr>
          <a:xfrm>
            <a:off x="8662" y="1412776"/>
            <a:ext cx="12192000" cy="5275811"/>
          </a:xfrm>
          <a:prstGeom prst="rect">
            <a:avLst/>
          </a:prstGeom>
        </p:spPr>
      </p:pic>
      <p:sp>
        <p:nvSpPr>
          <p:cNvPr id="5" name="TextBox 4"/>
          <p:cNvSpPr txBox="1"/>
          <p:nvPr/>
        </p:nvSpPr>
        <p:spPr>
          <a:xfrm>
            <a:off x="983432" y="972017"/>
            <a:ext cx="10828301" cy="584775"/>
          </a:xfrm>
          <a:prstGeom prst="rect">
            <a:avLst/>
          </a:prstGeom>
          <a:noFill/>
        </p:spPr>
        <p:txBody>
          <a:bodyPr wrap="square" rtlCol="0">
            <a:spAutoFit/>
          </a:bodyPr>
          <a:lstStyle/>
          <a:p>
            <a:pPr lvl="1"/>
            <a:r>
              <a:rPr lang="fa-IR" sz="3200" b="1" dirty="0">
                <a:solidFill>
                  <a:srgbClr val="7030A0"/>
                </a:solidFill>
                <a:latin typeface="IRANSans Black" panose="020B0506030804020204" pitchFamily="34" charset="-78"/>
                <a:cs typeface="IRANSans Black" panose="020B0506030804020204" pitchFamily="34" charset="-78"/>
              </a:rPr>
              <a:t>کوئری - </a:t>
            </a:r>
            <a:r>
              <a:rPr lang="en-US" sz="3200" b="1" dirty="0">
                <a:solidFill>
                  <a:srgbClr val="7030A0"/>
                </a:solidFill>
                <a:latin typeface="IRANSans Black" panose="020B0506030804020204" pitchFamily="34" charset="-78"/>
                <a:cs typeface="IRANSans Black" panose="020B0506030804020204" pitchFamily="34" charset="-78"/>
              </a:rPr>
              <a:t>SQL</a:t>
            </a:r>
          </a:p>
        </p:txBody>
      </p:sp>
      <p:cxnSp>
        <p:nvCxnSpPr>
          <p:cNvPr id="6" name="Straight Connector 5">
            <a:extLst>
              <a:ext uri="{FF2B5EF4-FFF2-40B4-BE49-F238E27FC236}">
                <a16:creationId xmlns:a16="http://schemas.microsoft.com/office/drawing/2014/main" id="{6CF40EA5-D44A-4AF4-A4E2-F109B252DE19}"/>
              </a:ext>
            </a:extLst>
          </p:cNvPr>
          <p:cNvCxnSpPr>
            <a:cxnSpLocks/>
          </p:cNvCxnSpPr>
          <p:nvPr/>
        </p:nvCxnSpPr>
        <p:spPr>
          <a:xfrm>
            <a:off x="8904312" y="1556792"/>
            <a:ext cx="2664296" cy="0"/>
          </a:xfrm>
          <a:prstGeom prst="line">
            <a:avLst/>
          </a:prstGeom>
          <a:ln w="19050">
            <a:solidFill>
              <a:srgbClr val="7030A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0132777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706AACB1-0A54-4107-98CE-196E2E97DD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2A70799E-A597-457A-BC23-C852D6E1283F}"/>
              </a:ext>
            </a:extLst>
          </p:cNvPr>
          <p:cNvPicPr>
            <a:picLocks noChangeAspect="1"/>
          </p:cNvPicPr>
          <p:nvPr/>
        </p:nvPicPr>
        <p:blipFill>
          <a:blip r:embed="rId2"/>
          <a:stretch>
            <a:fillRect/>
          </a:stretch>
        </p:blipFill>
        <p:spPr>
          <a:xfrm>
            <a:off x="0" y="1556792"/>
            <a:ext cx="10356812" cy="5188868"/>
          </a:xfrm>
          <a:prstGeom prst="rect">
            <a:avLst/>
          </a:prstGeom>
        </p:spPr>
      </p:pic>
      <p:sp>
        <p:nvSpPr>
          <p:cNvPr id="5" name="TextBox 4"/>
          <p:cNvSpPr txBox="1"/>
          <p:nvPr/>
        </p:nvSpPr>
        <p:spPr>
          <a:xfrm>
            <a:off x="1487488" y="764704"/>
            <a:ext cx="10828301" cy="584775"/>
          </a:xfrm>
          <a:prstGeom prst="rect">
            <a:avLst/>
          </a:prstGeom>
          <a:noFill/>
        </p:spPr>
        <p:txBody>
          <a:bodyPr wrap="square" rtlCol="0">
            <a:spAutoFit/>
          </a:bodyPr>
          <a:lstStyle/>
          <a:p>
            <a:pPr lvl="1"/>
            <a:r>
              <a:rPr lang="fa-IR" sz="3200" b="1" dirty="0">
                <a:solidFill>
                  <a:srgbClr val="7030A0"/>
                </a:solidFill>
                <a:latin typeface="IRANSans Black" panose="020B0506030804020204" pitchFamily="34" charset="-78"/>
                <a:cs typeface="IRANSans Black" panose="020B0506030804020204" pitchFamily="34" charset="-78"/>
              </a:rPr>
              <a:t>کوئری - </a:t>
            </a:r>
            <a:r>
              <a:rPr lang="en-US" sz="3200" b="1" dirty="0">
                <a:solidFill>
                  <a:srgbClr val="7030A0"/>
                </a:solidFill>
                <a:latin typeface="IRANSans Black" panose="020B0506030804020204" pitchFamily="34" charset="-78"/>
                <a:cs typeface="IRANSans Black" panose="020B0506030804020204" pitchFamily="34" charset="-78"/>
              </a:rPr>
              <a:t>Native Json</a:t>
            </a:r>
          </a:p>
        </p:txBody>
      </p:sp>
      <p:cxnSp>
        <p:nvCxnSpPr>
          <p:cNvPr id="7" name="Straight Connector 6">
            <a:extLst>
              <a:ext uri="{FF2B5EF4-FFF2-40B4-BE49-F238E27FC236}">
                <a16:creationId xmlns:a16="http://schemas.microsoft.com/office/drawing/2014/main" id="{A373323C-CE66-4004-9D76-37C960F699CE}"/>
              </a:ext>
            </a:extLst>
          </p:cNvPr>
          <p:cNvCxnSpPr>
            <a:cxnSpLocks/>
          </p:cNvCxnSpPr>
          <p:nvPr/>
        </p:nvCxnSpPr>
        <p:spPr>
          <a:xfrm>
            <a:off x="7968208" y="1349479"/>
            <a:ext cx="3888432" cy="0"/>
          </a:xfrm>
          <a:prstGeom prst="line">
            <a:avLst/>
          </a:prstGeom>
          <a:ln w="19050">
            <a:solidFill>
              <a:srgbClr val="7030A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8978073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706AACB1-0A54-4107-98CE-196E2E97DD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1317165" y="683985"/>
            <a:ext cx="10828301" cy="584775"/>
          </a:xfrm>
          <a:prstGeom prst="rect">
            <a:avLst/>
          </a:prstGeom>
          <a:noFill/>
        </p:spPr>
        <p:txBody>
          <a:bodyPr wrap="square" rtlCol="0">
            <a:spAutoFit/>
          </a:bodyPr>
          <a:lstStyle/>
          <a:p>
            <a:pPr lvl="1"/>
            <a:r>
              <a:rPr lang="fa-IR" sz="3200" b="1" dirty="0">
                <a:solidFill>
                  <a:srgbClr val="7030A0"/>
                </a:solidFill>
                <a:latin typeface="IRANSans Black" panose="020B0506030804020204" pitchFamily="34" charset="-78"/>
                <a:cs typeface="IRANSans Black" panose="020B0506030804020204" pitchFamily="34" charset="-78"/>
              </a:rPr>
              <a:t>کوئری - </a:t>
            </a:r>
            <a:r>
              <a:rPr lang="en-US" sz="3200" b="1" dirty="0">
                <a:solidFill>
                  <a:srgbClr val="7030A0"/>
                </a:solidFill>
                <a:latin typeface="IRANSans Black" panose="020B0506030804020204" pitchFamily="34" charset="-78"/>
                <a:cs typeface="IRANSans Black" panose="020B0506030804020204" pitchFamily="34" charset="-78"/>
              </a:rPr>
              <a:t>Native Json</a:t>
            </a:r>
          </a:p>
        </p:txBody>
      </p:sp>
      <p:pic>
        <p:nvPicPr>
          <p:cNvPr id="6" name="Picture 5">
            <a:extLst>
              <a:ext uri="{FF2B5EF4-FFF2-40B4-BE49-F238E27FC236}">
                <a16:creationId xmlns:a16="http://schemas.microsoft.com/office/drawing/2014/main" id="{2A70799E-A597-457A-BC23-C852D6E1283F}"/>
              </a:ext>
            </a:extLst>
          </p:cNvPr>
          <p:cNvPicPr>
            <a:picLocks noChangeAspect="1"/>
          </p:cNvPicPr>
          <p:nvPr/>
        </p:nvPicPr>
        <p:blipFill>
          <a:blip r:embed="rId2"/>
          <a:stretch>
            <a:fillRect/>
          </a:stretch>
        </p:blipFill>
        <p:spPr>
          <a:xfrm>
            <a:off x="17884" y="1268760"/>
            <a:ext cx="10920536" cy="5471299"/>
          </a:xfrm>
          <a:prstGeom prst="rect">
            <a:avLst/>
          </a:prstGeom>
        </p:spPr>
      </p:pic>
      <p:cxnSp>
        <p:nvCxnSpPr>
          <p:cNvPr id="7" name="Straight Connector 6">
            <a:extLst>
              <a:ext uri="{FF2B5EF4-FFF2-40B4-BE49-F238E27FC236}">
                <a16:creationId xmlns:a16="http://schemas.microsoft.com/office/drawing/2014/main" id="{47F45952-FC1F-4BEC-BA1A-6259F978F62D}"/>
              </a:ext>
            </a:extLst>
          </p:cNvPr>
          <p:cNvCxnSpPr>
            <a:cxnSpLocks/>
          </p:cNvCxnSpPr>
          <p:nvPr/>
        </p:nvCxnSpPr>
        <p:spPr>
          <a:xfrm>
            <a:off x="7104112" y="1272977"/>
            <a:ext cx="4680520" cy="0"/>
          </a:xfrm>
          <a:prstGeom prst="line">
            <a:avLst/>
          </a:prstGeom>
          <a:ln w="19050">
            <a:solidFill>
              <a:srgbClr val="7030A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6983348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706AACB1-0A54-4107-98CE-196E2E97DD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1199456" y="760185"/>
            <a:ext cx="10828301" cy="584775"/>
          </a:xfrm>
          <a:prstGeom prst="rect">
            <a:avLst/>
          </a:prstGeom>
          <a:noFill/>
        </p:spPr>
        <p:txBody>
          <a:bodyPr wrap="square" rtlCol="0">
            <a:spAutoFit/>
          </a:bodyPr>
          <a:lstStyle/>
          <a:p>
            <a:pPr lvl="1"/>
            <a:r>
              <a:rPr lang="fa-IR" sz="3200" b="1" dirty="0">
                <a:solidFill>
                  <a:srgbClr val="7030A0"/>
                </a:solidFill>
                <a:latin typeface="IRANSans Black" panose="020B0506030804020204" pitchFamily="34" charset="-78"/>
                <a:cs typeface="IRANSans Black" panose="020B0506030804020204" pitchFamily="34" charset="-78"/>
              </a:rPr>
              <a:t>انواع کوئری در دروید </a:t>
            </a:r>
            <a:endParaRPr lang="en-US" sz="3200" b="1" dirty="0">
              <a:solidFill>
                <a:srgbClr val="7030A0"/>
              </a:solidFill>
              <a:latin typeface="IRANSans Black" panose="020B0506030804020204" pitchFamily="34" charset="-78"/>
              <a:cs typeface="IRANSans Black" panose="020B0506030804020204" pitchFamily="34" charset="-78"/>
            </a:endParaRPr>
          </a:p>
        </p:txBody>
      </p:sp>
      <p:pic>
        <p:nvPicPr>
          <p:cNvPr id="4" name="Picture 3">
            <a:extLst>
              <a:ext uri="{FF2B5EF4-FFF2-40B4-BE49-F238E27FC236}">
                <a16:creationId xmlns:a16="http://schemas.microsoft.com/office/drawing/2014/main" id="{25D40F38-6F29-4C23-80B3-4095B4B5E216}"/>
              </a:ext>
            </a:extLst>
          </p:cNvPr>
          <p:cNvPicPr>
            <a:picLocks noChangeAspect="1"/>
          </p:cNvPicPr>
          <p:nvPr/>
        </p:nvPicPr>
        <p:blipFill>
          <a:blip r:embed="rId2"/>
          <a:stretch>
            <a:fillRect/>
          </a:stretch>
        </p:blipFill>
        <p:spPr>
          <a:xfrm>
            <a:off x="0" y="1988840"/>
            <a:ext cx="12192000" cy="4998720"/>
          </a:xfrm>
          <a:prstGeom prst="rect">
            <a:avLst/>
          </a:prstGeom>
        </p:spPr>
      </p:pic>
      <p:cxnSp>
        <p:nvCxnSpPr>
          <p:cNvPr id="6" name="Straight Connector 5">
            <a:extLst>
              <a:ext uri="{FF2B5EF4-FFF2-40B4-BE49-F238E27FC236}">
                <a16:creationId xmlns:a16="http://schemas.microsoft.com/office/drawing/2014/main" id="{8BE7327C-4623-4DB8-8C43-F1AB93B96C82}"/>
              </a:ext>
            </a:extLst>
          </p:cNvPr>
          <p:cNvCxnSpPr>
            <a:cxnSpLocks/>
          </p:cNvCxnSpPr>
          <p:nvPr/>
        </p:nvCxnSpPr>
        <p:spPr>
          <a:xfrm>
            <a:off x="7968208" y="1412776"/>
            <a:ext cx="3600400" cy="0"/>
          </a:xfrm>
          <a:prstGeom prst="line">
            <a:avLst/>
          </a:prstGeom>
          <a:ln w="19050">
            <a:solidFill>
              <a:srgbClr val="7030A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5387760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706AACB1-0A54-4107-98CE-196E2E97DD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F9612B61-1A6E-4821-97E7-9FD67C37E769}"/>
              </a:ext>
            </a:extLst>
          </p:cNvPr>
          <p:cNvPicPr>
            <a:picLocks noChangeAspect="1"/>
          </p:cNvPicPr>
          <p:nvPr/>
        </p:nvPicPr>
        <p:blipFill>
          <a:blip r:embed="rId2"/>
          <a:stretch>
            <a:fillRect/>
          </a:stretch>
        </p:blipFill>
        <p:spPr>
          <a:xfrm>
            <a:off x="0" y="1369983"/>
            <a:ext cx="11352584" cy="5408616"/>
          </a:xfrm>
          <a:prstGeom prst="rect">
            <a:avLst/>
          </a:prstGeom>
        </p:spPr>
      </p:pic>
      <p:sp>
        <p:nvSpPr>
          <p:cNvPr id="5" name="TextBox 4"/>
          <p:cNvSpPr txBox="1"/>
          <p:nvPr/>
        </p:nvSpPr>
        <p:spPr>
          <a:xfrm>
            <a:off x="983432" y="785208"/>
            <a:ext cx="10828301" cy="584775"/>
          </a:xfrm>
          <a:prstGeom prst="rect">
            <a:avLst/>
          </a:prstGeom>
          <a:noFill/>
        </p:spPr>
        <p:txBody>
          <a:bodyPr wrap="square" rtlCol="0">
            <a:spAutoFit/>
          </a:bodyPr>
          <a:lstStyle/>
          <a:p>
            <a:pPr lvl="1"/>
            <a:r>
              <a:rPr lang="fa-IR" sz="3200" b="1" dirty="0">
                <a:solidFill>
                  <a:srgbClr val="7030A0"/>
                </a:solidFill>
                <a:latin typeface="IRANSans Black" panose="020B0506030804020204" pitchFamily="34" charset="-78"/>
                <a:cs typeface="IRANSans Black" panose="020B0506030804020204" pitchFamily="34" charset="-78"/>
              </a:rPr>
              <a:t>انواع فیلترها در دروید </a:t>
            </a:r>
            <a:endParaRPr lang="en-US" sz="3200" b="1" dirty="0">
              <a:solidFill>
                <a:srgbClr val="7030A0"/>
              </a:solidFill>
              <a:latin typeface="IRANSans Black" panose="020B0506030804020204" pitchFamily="34" charset="-78"/>
              <a:cs typeface="IRANSans Black" panose="020B0506030804020204" pitchFamily="34" charset="-78"/>
            </a:endParaRPr>
          </a:p>
        </p:txBody>
      </p:sp>
      <p:cxnSp>
        <p:nvCxnSpPr>
          <p:cNvPr id="7" name="Straight Connector 6">
            <a:extLst>
              <a:ext uri="{FF2B5EF4-FFF2-40B4-BE49-F238E27FC236}">
                <a16:creationId xmlns:a16="http://schemas.microsoft.com/office/drawing/2014/main" id="{A65F6A04-9ECD-4DD4-A28A-49499F55C505}"/>
              </a:ext>
            </a:extLst>
          </p:cNvPr>
          <p:cNvCxnSpPr>
            <a:cxnSpLocks/>
          </p:cNvCxnSpPr>
          <p:nvPr/>
        </p:nvCxnSpPr>
        <p:spPr>
          <a:xfrm>
            <a:off x="7104112" y="1369983"/>
            <a:ext cx="4464496" cy="0"/>
          </a:xfrm>
          <a:prstGeom prst="line">
            <a:avLst/>
          </a:prstGeom>
          <a:ln w="19050">
            <a:solidFill>
              <a:srgbClr val="7030A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5266322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706AACB1-0A54-4107-98CE-196E2E97DD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1199456" y="972017"/>
            <a:ext cx="10828301" cy="584775"/>
          </a:xfrm>
          <a:prstGeom prst="rect">
            <a:avLst/>
          </a:prstGeom>
          <a:noFill/>
        </p:spPr>
        <p:txBody>
          <a:bodyPr wrap="square" rtlCol="0">
            <a:spAutoFit/>
          </a:bodyPr>
          <a:lstStyle/>
          <a:p>
            <a:pPr lvl="1"/>
            <a:r>
              <a:rPr lang="fa-IR" sz="3200" b="1" dirty="0">
                <a:solidFill>
                  <a:srgbClr val="7030A0"/>
                </a:solidFill>
                <a:latin typeface="IRANSans Black" panose="020B0506030804020204" pitchFamily="34" charset="-78"/>
                <a:cs typeface="IRANSans Black" panose="020B0506030804020204" pitchFamily="34" charset="-78"/>
              </a:rPr>
              <a:t>انواع فیلتر در دروید </a:t>
            </a:r>
            <a:endParaRPr lang="en-US" sz="3200" b="1" dirty="0">
              <a:solidFill>
                <a:srgbClr val="7030A0"/>
              </a:solidFill>
              <a:latin typeface="IRANSans Black" panose="020B0506030804020204" pitchFamily="34" charset="-78"/>
              <a:cs typeface="IRANSans Black" panose="020B0506030804020204" pitchFamily="34" charset="-78"/>
            </a:endParaRPr>
          </a:p>
        </p:txBody>
      </p:sp>
      <p:pic>
        <p:nvPicPr>
          <p:cNvPr id="6" name="Picture 5">
            <a:extLst>
              <a:ext uri="{FF2B5EF4-FFF2-40B4-BE49-F238E27FC236}">
                <a16:creationId xmlns:a16="http://schemas.microsoft.com/office/drawing/2014/main" id="{1F3E7F24-D3AA-45D6-8729-FFC711914CBC}"/>
              </a:ext>
            </a:extLst>
          </p:cNvPr>
          <p:cNvPicPr>
            <a:picLocks noChangeAspect="1"/>
          </p:cNvPicPr>
          <p:nvPr/>
        </p:nvPicPr>
        <p:blipFill>
          <a:blip r:embed="rId2"/>
          <a:stretch>
            <a:fillRect/>
          </a:stretch>
        </p:blipFill>
        <p:spPr>
          <a:xfrm>
            <a:off x="7077" y="1844824"/>
            <a:ext cx="12192000" cy="5557870"/>
          </a:xfrm>
          <a:prstGeom prst="rect">
            <a:avLst/>
          </a:prstGeom>
        </p:spPr>
      </p:pic>
      <p:cxnSp>
        <p:nvCxnSpPr>
          <p:cNvPr id="7" name="Straight Connector 6">
            <a:extLst>
              <a:ext uri="{FF2B5EF4-FFF2-40B4-BE49-F238E27FC236}">
                <a16:creationId xmlns:a16="http://schemas.microsoft.com/office/drawing/2014/main" id="{F45E0454-BDF4-4253-AD95-1636505C754E}"/>
              </a:ext>
            </a:extLst>
          </p:cNvPr>
          <p:cNvCxnSpPr>
            <a:cxnSpLocks/>
          </p:cNvCxnSpPr>
          <p:nvPr/>
        </p:nvCxnSpPr>
        <p:spPr>
          <a:xfrm>
            <a:off x="7104112" y="1556792"/>
            <a:ext cx="4464496" cy="0"/>
          </a:xfrm>
          <a:prstGeom prst="line">
            <a:avLst/>
          </a:prstGeom>
          <a:ln w="19050">
            <a:solidFill>
              <a:srgbClr val="7030A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7855962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706AACB1-0A54-4107-98CE-196E2E97DD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335360" y="1004437"/>
            <a:ext cx="10828301" cy="584775"/>
          </a:xfrm>
          <a:prstGeom prst="rect">
            <a:avLst/>
          </a:prstGeom>
          <a:noFill/>
        </p:spPr>
        <p:txBody>
          <a:bodyPr wrap="square" rtlCol="0">
            <a:spAutoFit/>
          </a:bodyPr>
          <a:lstStyle/>
          <a:p>
            <a:pPr lvl="1" algn="l"/>
            <a:r>
              <a:rPr lang="en-US" sz="3200" b="1" dirty="0">
                <a:solidFill>
                  <a:srgbClr val="7030A0"/>
                </a:solidFill>
                <a:latin typeface="IRANSans Black" panose="020B0506030804020204" pitchFamily="34" charset="-78"/>
                <a:cs typeface="IRANSans Black" panose="020B0506030804020204" pitchFamily="34" charset="-78"/>
              </a:rPr>
              <a:t>When NOT to use Apache Druid</a:t>
            </a:r>
          </a:p>
        </p:txBody>
      </p:sp>
      <p:sp>
        <p:nvSpPr>
          <p:cNvPr id="7" name="TextBox 6">
            <a:extLst>
              <a:ext uri="{FF2B5EF4-FFF2-40B4-BE49-F238E27FC236}">
                <a16:creationId xmlns:a16="http://schemas.microsoft.com/office/drawing/2014/main" id="{EB6EDD3B-062F-4439-90A5-DB6C1787A45A}"/>
              </a:ext>
            </a:extLst>
          </p:cNvPr>
          <p:cNvSpPr txBox="1"/>
          <p:nvPr/>
        </p:nvSpPr>
        <p:spPr>
          <a:xfrm>
            <a:off x="636942" y="2046054"/>
            <a:ext cx="10225136" cy="4524315"/>
          </a:xfrm>
          <a:prstGeom prst="rect">
            <a:avLst/>
          </a:prstGeom>
          <a:noFill/>
        </p:spPr>
        <p:txBody>
          <a:bodyPr wrap="square">
            <a:spAutoFit/>
          </a:bodyPr>
          <a:lstStyle/>
          <a:p>
            <a:pPr algn="l" rtl="0"/>
            <a:r>
              <a:rPr lang="en-US" sz="2400" b="0" i="0" dirty="0">
                <a:solidFill>
                  <a:srgbClr val="2B2B2B"/>
                </a:solidFill>
                <a:effectLst/>
                <a:latin typeface="LatoRegular"/>
              </a:rPr>
              <a:t>Despite Druid’s ability to process large amounts of data, there are situations where you would NOT want to use it:</a:t>
            </a:r>
          </a:p>
          <a:p>
            <a:pPr lvl="1" algn="l" rtl="0">
              <a:buFont typeface="Arial" panose="020B0604020202020204" pitchFamily="34" charset="0"/>
              <a:buChar char="•"/>
            </a:pPr>
            <a:r>
              <a:rPr lang="en-US" sz="2400" b="1" i="0" dirty="0">
                <a:solidFill>
                  <a:srgbClr val="7030A0"/>
                </a:solidFill>
                <a:effectLst/>
                <a:latin typeface="LatoRegular"/>
              </a:rPr>
              <a:t>Low-latency updates of existing records</a:t>
            </a:r>
            <a:r>
              <a:rPr lang="en-US" sz="2400" b="1" i="0" dirty="0">
                <a:solidFill>
                  <a:schemeClr val="tx2">
                    <a:lumMod val="60000"/>
                    <a:lumOff val="40000"/>
                  </a:schemeClr>
                </a:solidFill>
                <a:effectLst/>
                <a:latin typeface="LatoRegular"/>
              </a:rPr>
              <a:t> </a:t>
            </a:r>
            <a:r>
              <a:rPr lang="en-US" sz="2400" b="0" i="0" dirty="0">
                <a:solidFill>
                  <a:srgbClr val="2B2B2B"/>
                </a:solidFill>
                <a:effectLst/>
                <a:latin typeface="LatoRegular"/>
              </a:rPr>
              <a:t>using a primary key. Druid supports streaming inserts, but not streaming updates (i.e., updates are done using background batch jobs).</a:t>
            </a:r>
          </a:p>
          <a:p>
            <a:pPr lvl="1" algn="l" rtl="0">
              <a:buFont typeface="Arial" panose="020B0604020202020204" pitchFamily="34" charset="0"/>
              <a:buChar char="•"/>
            </a:pPr>
            <a:r>
              <a:rPr lang="en-US" sz="2400" b="1" i="0" dirty="0">
                <a:solidFill>
                  <a:srgbClr val="7030A0"/>
                </a:solidFill>
                <a:effectLst/>
                <a:latin typeface="LatoRegular"/>
              </a:rPr>
              <a:t>Storing all the historical data in a raw format</a:t>
            </a:r>
            <a:r>
              <a:rPr lang="en-US" sz="2400" b="0" i="0" dirty="0">
                <a:solidFill>
                  <a:srgbClr val="2B2B2B"/>
                </a:solidFill>
                <a:effectLst/>
                <a:latin typeface="LatoRegular"/>
              </a:rPr>
              <a:t>, without any aggregation or transformation.</a:t>
            </a:r>
          </a:p>
          <a:p>
            <a:pPr lvl="1" algn="l" rtl="0">
              <a:buFont typeface="Arial" panose="020B0604020202020204" pitchFamily="34" charset="0"/>
              <a:buChar char="•"/>
            </a:pPr>
            <a:r>
              <a:rPr lang="en-US" sz="2400" b="1" i="0" dirty="0">
                <a:solidFill>
                  <a:srgbClr val="7030A0"/>
                </a:solidFill>
                <a:effectLst/>
                <a:latin typeface="LatoRegular"/>
              </a:rPr>
              <a:t>Building an offline reporting system</a:t>
            </a:r>
            <a:r>
              <a:rPr lang="en-US" sz="2400" b="0" i="0" dirty="0">
                <a:solidFill>
                  <a:srgbClr val="2B2B2B"/>
                </a:solidFill>
                <a:effectLst/>
                <a:latin typeface="LatoRegular"/>
              </a:rPr>
              <a:t> where query latency is not very important.</a:t>
            </a:r>
          </a:p>
          <a:p>
            <a:pPr lvl="1" algn="l" rtl="0">
              <a:buFont typeface="Arial" panose="020B0604020202020204" pitchFamily="34" charset="0"/>
              <a:buChar char="•"/>
            </a:pPr>
            <a:r>
              <a:rPr lang="en-US" sz="2400" b="1" i="0" dirty="0">
                <a:solidFill>
                  <a:srgbClr val="7030A0"/>
                </a:solidFill>
                <a:effectLst/>
                <a:latin typeface="LatoRegular"/>
              </a:rPr>
              <a:t>Queries that have “big” joins (joining one big fact table to another big fact table)</a:t>
            </a:r>
            <a:r>
              <a:rPr lang="en-US" sz="2400" b="0" i="0" dirty="0">
                <a:solidFill>
                  <a:srgbClr val="2B2B2B"/>
                </a:solidFill>
                <a:effectLst/>
                <a:latin typeface="LatoRegular"/>
              </a:rPr>
              <a:t>, where you’re comfortable with these queries taking a long time to complete.</a:t>
            </a:r>
          </a:p>
        </p:txBody>
      </p:sp>
      <p:cxnSp>
        <p:nvCxnSpPr>
          <p:cNvPr id="6" name="Straight Connector 5">
            <a:extLst>
              <a:ext uri="{FF2B5EF4-FFF2-40B4-BE49-F238E27FC236}">
                <a16:creationId xmlns:a16="http://schemas.microsoft.com/office/drawing/2014/main" id="{C0EDB33E-A458-4211-8F95-410174C643E9}"/>
              </a:ext>
            </a:extLst>
          </p:cNvPr>
          <p:cNvCxnSpPr>
            <a:cxnSpLocks/>
          </p:cNvCxnSpPr>
          <p:nvPr/>
        </p:nvCxnSpPr>
        <p:spPr>
          <a:xfrm>
            <a:off x="479376" y="1556792"/>
            <a:ext cx="4464496" cy="0"/>
          </a:xfrm>
          <a:prstGeom prst="line">
            <a:avLst/>
          </a:prstGeom>
          <a:ln w="19050">
            <a:solidFill>
              <a:srgbClr val="7030A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1187341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706AACB1-0A54-4107-98CE-196E2E97DD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983432" y="784559"/>
            <a:ext cx="10828301" cy="584775"/>
          </a:xfrm>
          <a:prstGeom prst="rect">
            <a:avLst/>
          </a:prstGeom>
          <a:noFill/>
        </p:spPr>
        <p:txBody>
          <a:bodyPr wrap="square" rtlCol="0">
            <a:spAutoFit/>
          </a:bodyPr>
          <a:lstStyle/>
          <a:p>
            <a:pPr lvl="1"/>
            <a:r>
              <a:rPr lang="fa-IR" sz="3200" b="1" dirty="0">
                <a:solidFill>
                  <a:srgbClr val="7030A0"/>
                </a:solidFill>
                <a:latin typeface="IRANSans Black" panose="020B0506030804020204" pitchFamily="34" charset="-78"/>
                <a:cs typeface="IRANSans Black" panose="020B0506030804020204" pitchFamily="34" charset="-78"/>
              </a:rPr>
              <a:t>آخرین سخن </a:t>
            </a:r>
            <a:endParaRPr lang="en-US" sz="3200" b="1" dirty="0">
              <a:solidFill>
                <a:srgbClr val="7030A0"/>
              </a:solidFill>
              <a:latin typeface="IRANSans Black" panose="020B0506030804020204" pitchFamily="34" charset="-78"/>
              <a:cs typeface="IRANSans Black" panose="020B0506030804020204" pitchFamily="34" charset="-78"/>
            </a:endParaRPr>
          </a:p>
        </p:txBody>
      </p:sp>
      <p:pic>
        <p:nvPicPr>
          <p:cNvPr id="4" name="Picture 3">
            <a:extLst>
              <a:ext uri="{FF2B5EF4-FFF2-40B4-BE49-F238E27FC236}">
                <a16:creationId xmlns:a16="http://schemas.microsoft.com/office/drawing/2014/main" id="{16F42F33-1C5D-43F3-B8DC-07B7245B44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384" y="1810164"/>
            <a:ext cx="8511083" cy="4789152"/>
          </a:xfrm>
          <a:prstGeom prst="rect">
            <a:avLst/>
          </a:prstGeom>
        </p:spPr>
      </p:pic>
      <p:cxnSp>
        <p:nvCxnSpPr>
          <p:cNvPr id="6" name="Straight Connector 5">
            <a:extLst>
              <a:ext uri="{FF2B5EF4-FFF2-40B4-BE49-F238E27FC236}">
                <a16:creationId xmlns:a16="http://schemas.microsoft.com/office/drawing/2014/main" id="{C1182306-0960-43CA-9FAF-6FC4E80C3328}"/>
              </a:ext>
            </a:extLst>
          </p:cNvPr>
          <p:cNvCxnSpPr>
            <a:cxnSpLocks/>
          </p:cNvCxnSpPr>
          <p:nvPr/>
        </p:nvCxnSpPr>
        <p:spPr>
          <a:xfrm>
            <a:off x="8904312" y="1373551"/>
            <a:ext cx="2664296" cy="0"/>
          </a:xfrm>
          <a:prstGeom prst="line">
            <a:avLst/>
          </a:prstGeom>
          <a:ln w="19050">
            <a:solidFill>
              <a:srgbClr val="7030A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4147468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983432" y="750259"/>
            <a:ext cx="10828301" cy="707886"/>
          </a:xfrm>
          <a:prstGeom prst="rect">
            <a:avLst/>
          </a:prstGeom>
          <a:noFill/>
        </p:spPr>
        <p:txBody>
          <a:bodyPr wrap="square" rtlCol="0">
            <a:spAutoFit/>
          </a:bodyPr>
          <a:lstStyle/>
          <a:p>
            <a:pPr lvl="1"/>
            <a:r>
              <a:rPr lang="fa-IR" sz="4000" b="1" dirty="0">
                <a:solidFill>
                  <a:srgbClr val="7030A0"/>
                </a:solidFill>
                <a:latin typeface="IRANSans Black" panose="020B0506030804020204" pitchFamily="34" charset="-78"/>
                <a:cs typeface="IRANSans Black" panose="020B0506030804020204" pitchFamily="34" charset="-78"/>
              </a:rPr>
              <a:t>قابلیت‌های کلیدی</a:t>
            </a:r>
            <a:endParaRPr lang="en-US" sz="4000" b="1" dirty="0">
              <a:solidFill>
                <a:srgbClr val="7030A0"/>
              </a:solidFill>
              <a:latin typeface="IRANSans Black" panose="020B0506030804020204" pitchFamily="34" charset="-78"/>
              <a:cs typeface="IRANSans Black" panose="020B0506030804020204" pitchFamily="34" charset="-78"/>
            </a:endParaRPr>
          </a:p>
        </p:txBody>
      </p:sp>
      <p:sp>
        <p:nvSpPr>
          <p:cNvPr id="2" name="AutoShape 2">
            <a:extLst>
              <a:ext uri="{FF2B5EF4-FFF2-40B4-BE49-F238E27FC236}">
                <a16:creationId xmlns:a16="http://schemas.microsoft.com/office/drawing/2014/main" id="{706AACB1-0A54-4107-98CE-196E2E97DD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4A14F22B-B5A1-4E5C-8955-6E11F7AAF31F}"/>
              </a:ext>
            </a:extLst>
          </p:cNvPr>
          <p:cNvPicPr>
            <a:picLocks noChangeAspect="1"/>
          </p:cNvPicPr>
          <p:nvPr/>
        </p:nvPicPr>
        <p:blipFill>
          <a:blip r:embed="rId2"/>
          <a:stretch>
            <a:fillRect/>
          </a:stretch>
        </p:blipFill>
        <p:spPr>
          <a:xfrm>
            <a:off x="556439" y="1844824"/>
            <a:ext cx="9512041" cy="4784647"/>
          </a:xfrm>
          <a:prstGeom prst="rect">
            <a:avLst/>
          </a:prstGeom>
        </p:spPr>
      </p:pic>
      <p:cxnSp>
        <p:nvCxnSpPr>
          <p:cNvPr id="6" name="Straight Connector 5">
            <a:extLst>
              <a:ext uri="{FF2B5EF4-FFF2-40B4-BE49-F238E27FC236}">
                <a16:creationId xmlns:a16="http://schemas.microsoft.com/office/drawing/2014/main" id="{18B3D20C-C018-432B-89E2-3CB95B30E8EE}"/>
              </a:ext>
            </a:extLst>
          </p:cNvPr>
          <p:cNvCxnSpPr>
            <a:cxnSpLocks/>
          </p:cNvCxnSpPr>
          <p:nvPr/>
        </p:nvCxnSpPr>
        <p:spPr>
          <a:xfrm>
            <a:off x="7104112" y="1556792"/>
            <a:ext cx="4464496" cy="0"/>
          </a:xfrm>
          <a:prstGeom prst="line">
            <a:avLst/>
          </a:prstGeom>
          <a:ln w="19050">
            <a:solidFill>
              <a:srgbClr val="7030A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1195860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7515702" y="849486"/>
            <a:ext cx="3825086" cy="923330"/>
          </a:xfrm>
          <a:prstGeom prst="rect">
            <a:avLst/>
          </a:prstGeom>
          <a:noFill/>
        </p:spPr>
        <p:txBody>
          <a:bodyPr wrap="none" rtlCol="1">
            <a:spAutoFit/>
          </a:bodyPr>
          <a:lstStyle/>
          <a:p>
            <a:r>
              <a:rPr lang="fa-IR" sz="5400" b="1" dirty="0">
                <a:solidFill>
                  <a:srgbClr val="7030A0"/>
                </a:solidFill>
                <a:cs typeface="B Titr" panose="00000700000000000000" pitchFamily="2" charset="-78"/>
              </a:rPr>
              <a:t>منابع آموزشی </a:t>
            </a:r>
          </a:p>
        </p:txBody>
      </p:sp>
      <p:sp>
        <p:nvSpPr>
          <p:cNvPr id="6" name="Rectangle 5">
            <a:extLst>
              <a:ext uri="{FF2B5EF4-FFF2-40B4-BE49-F238E27FC236}">
                <a16:creationId xmlns:a16="http://schemas.microsoft.com/office/drawing/2014/main" id="{7AD70627-1BA6-40EE-8725-97FC37E176D7}"/>
              </a:ext>
            </a:extLst>
          </p:cNvPr>
          <p:cNvSpPr/>
          <p:nvPr/>
        </p:nvSpPr>
        <p:spPr>
          <a:xfrm>
            <a:off x="1343472" y="1772816"/>
            <a:ext cx="9902628" cy="523220"/>
          </a:xfrm>
          <a:prstGeom prst="rect">
            <a:avLst/>
          </a:prstGeom>
        </p:spPr>
        <p:txBody>
          <a:bodyPr wrap="square">
            <a:spAutoFit/>
          </a:bodyPr>
          <a:lstStyle/>
          <a:p>
            <a:pPr marL="1028700" lvl="1" indent="-571500">
              <a:buFont typeface="Arial" panose="020B0604020202020204" pitchFamily="34" charset="0"/>
              <a:buChar char="•"/>
            </a:pPr>
            <a:endParaRPr lang="fa-IR" sz="2800" b="1" dirty="0">
              <a:solidFill>
                <a:schemeClr val="accent3">
                  <a:lumMod val="75000"/>
                </a:schemeClr>
              </a:solidFill>
              <a:latin typeface="IRANSans" panose="020B0506030804020204" pitchFamily="34" charset="-78"/>
              <a:cs typeface="IRANSans" panose="020B0506030804020204" pitchFamily="34" charset="-78"/>
            </a:endParaRPr>
          </a:p>
        </p:txBody>
      </p:sp>
      <p:pic>
        <p:nvPicPr>
          <p:cNvPr id="8" name="Picture 7">
            <a:extLst>
              <a:ext uri="{FF2B5EF4-FFF2-40B4-BE49-F238E27FC236}">
                <a16:creationId xmlns:a16="http://schemas.microsoft.com/office/drawing/2014/main" id="{E81AF6F3-B4E4-454A-BC68-1F1131D35442}"/>
              </a:ext>
            </a:extLst>
          </p:cNvPr>
          <p:cNvPicPr>
            <a:picLocks noChangeAspect="1"/>
          </p:cNvPicPr>
          <p:nvPr/>
        </p:nvPicPr>
        <p:blipFill>
          <a:blip r:embed="rId2"/>
          <a:stretch>
            <a:fillRect/>
          </a:stretch>
        </p:blipFill>
        <p:spPr>
          <a:xfrm>
            <a:off x="6294786" y="2532514"/>
            <a:ext cx="4104456" cy="4058902"/>
          </a:xfrm>
          <a:prstGeom prst="rect">
            <a:avLst/>
          </a:prstGeom>
        </p:spPr>
      </p:pic>
      <p:pic>
        <p:nvPicPr>
          <p:cNvPr id="4" name="Picture 3">
            <a:extLst>
              <a:ext uri="{FF2B5EF4-FFF2-40B4-BE49-F238E27FC236}">
                <a16:creationId xmlns:a16="http://schemas.microsoft.com/office/drawing/2014/main" id="{C8096045-6778-4306-A8E2-4C038A740945}"/>
              </a:ext>
            </a:extLst>
          </p:cNvPr>
          <p:cNvPicPr>
            <a:picLocks noChangeAspect="1"/>
          </p:cNvPicPr>
          <p:nvPr/>
        </p:nvPicPr>
        <p:blipFill>
          <a:blip r:embed="rId3"/>
          <a:stretch>
            <a:fillRect/>
          </a:stretch>
        </p:blipFill>
        <p:spPr>
          <a:xfrm>
            <a:off x="335361" y="1418788"/>
            <a:ext cx="6408712" cy="5093821"/>
          </a:xfrm>
          <a:prstGeom prst="rect">
            <a:avLst/>
          </a:prstGeom>
        </p:spPr>
      </p:pic>
      <p:cxnSp>
        <p:nvCxnSpPr>
          <p:cNvPr id="7" name="Straight Connector 6">
            <a:extLst>
              <a:ext uri="{FF2B5EF4-FFF2-40B4-BE49-F238E27FC236}">
                <a16:creationId xmlns:a16="http://schemas.microsoft.com/office/drawing/2014/main" id="{7CB7EA3D-5420-494F-ACF3-D431355B291A}"/>
              </a:ext>
            </a:extLst>
          </p:cNvPr>
          <p:cNvCxnSpPr>
            <a:cxnSpLocks/>
          </p:cNvCxnSpPr>
          <p:nvPr/>
        </p:nvCxnSpPr>
        <p:spPr>
          <a:xfrm>
            <a:off x="7104112" y="1556792"/>
            <a:ext cx="4464496" cy="0"/>
          </a:xfrm>
          <a:prstGeom prst="line">
            <a:avLst/>
          </a:prstGeom>
          <a:ln w="19050">
            <a:solidFill>
              <a:srgbClr val="7030A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7947212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7587965" y="1035894"/>
            <a:ext cx="3267240" cy="923330"/>
          </a:xfrm>
          <a:prstGeom prst="rect">
            <a:avLst/>
          </a:prstGeom>
          <a:noFill/>
        </p:spPr>
        <p:txBody>
          <a:bodyPr wrap="none" rtlCol="1">
            <a:spAutoFit/>
          </a:bodyPr>
          <a:lstStyle/>
          <a:p>
            <a:r>
              <a:rPr lang="fa-IR" sz="5400" b="1" dirty="0">
                <a:solidFill>
                  <a:srgbClr val="7030A0"/>
                </a:solidFill>
                <a:cs typeface="B Titr" panose="00000700000000000000" pitchFamily="2" charset="-78"/>
              </a:rPr>
              <a:t>کارگاه عملی</a:t>
            </a:r>
          </a:p>
        </p:txBody>
      </p:sp>
      <p:sp>
        <p:nvSpPr>
          <p:cNvPr id="6" name="Rectangle 5">
            <a:extLst>
              <a:ext uri="{FF2B5EF4-FFF2-40B4-BE49-F238E27FC236}">
                <a16:creationId xmlns:a16="http://schemas.microsoft.com/office/drawing/2014/main" id="{7AD70627-1BA6-40EE-8725-97FC37E176D7}"/>
              </a:ext>
            </a:extLst>
          </p:cNvPr>
          <p:cNvSpPr/>
          <p:nvPr/>
        </p:nvSpPr>
        <p:spPr>
          <a:xfrm>
            <a:off x="1343472" y="3284984"/>
            <a:ext cx="9902628" cy="2246769"/>
          </a:xfrm>
          <a:prstGeom prst="rect">
            <a:avLst/>
          </a:prstGeom>
        </p:spPr>
        <p:txBody>
          <a:bodyPr wrap="square">
            <a:spAutoFit/>
          </a:bodyPr>
          <a:lstStyle/>
          <a:p>
            <a:pPr marL="1028700" lvl="1" indent="-571500">
              <a:buFont typeface="Arial" panose="020B0604020202020204" pitchFamily="34" charset="0"/>
              <a:buChar char="•"/>
            </a:pPr>
            <a:r>
              <a:rPr lang="fa-IR" sz="2800" b="1" dirty="0">
                <a:solidFill>
                  <a:srgbClr val="7030A0"/>
                </a:solidFill>
                <a:latin typeface="IRANSans" panose="020B0506030804020204" pitchFamily="34" charset="-78"/>
                <a:cs typeface="IRANSans" panose="020B0506030804020204" pitchFamily="34" charset="-78"/>
              </a:rPr>
              <a:t>دانلود مخزن کد کارگاه</a:t>
            </a:r>
          </a:p>
          <a:p>
            <a:pPr marL="1028700" lvl="1" indent="-571500">
              <a:buFont typeface="Arial" panose="020B0604020202020204" pitchFamily="34" charset="0"/>
              <a:buChar char="•"/>
            </a:pPr>
            <a:endParaRPr lang="fa-IR" sz="2800" b="1" dirty="0">
              <a:solidFill>
                <a:srgbClr val="7030A0"/>
              </a:solidFill>
              <a:latin typeface="IRANSans" panose="020B0506030804020204" pitchFamily="34" charset="-78"/>
              <a:cs typeface="IRANSans" panose="020B0506030804020204" pitchFamily="34" charset="-78"/>
            </a:endParaRPr>
          </a:p>
          <a:p>
            <a:pPr lvl="1" algn="l"/>
            <a:r>
              <a:rPr lang="en-US" sz="2800" b="1" dirty="0">
                <a:solidFill>
                  <a:srgbClr val="7030A0"/>
                </a:solidFill>
                <a:latin typeface="IRANSans" panose="020B0506030804020204" pitchFamily="34" charset="-78"/>
                <a:cs typeface="IRANSans" panose="020B0506030804020204" pitchFamily="34" charset="-78"/>
                <a:hlinkClick r:id="rId2"/>
              </a:rPr>
              <a:t>https://gitlab.com/nikamooz_bigdata/webinars</a:t>
            </a:r>
            <a:endParaRPr lang="fa-IR" sz="2800" b="1" dirty="0">
              <a:solidFill>
                <a:srgbClr val="7030A0"/>
              </a:solidFill>
              <a:latin typeface="IRANSans" panose="020B0506030804020204" pitchFamily="34" charset="-78"/>
              <a:cs typeface="IRANSans" panose="020B0506030804020204" pitchFamily="34" charset="-78"/>
            </a:endParaRPr>
          </a:p>
          <a:p>
            <a:pPr lvl="1"/>
            <a:endParaRPr lang="fa-IR" sz="2800" b="1" dirty="0">
              <a:solidFill>
                <a:srgbClr val="7030A0"/>
              </a:solidFill>
              <a:latin typeface="IRANSans" panose="020B0506030804020204" pitchFamily="34" charset="-78"/>
              <a:cs typeface="IRANSans" panose="020B0506030804020204" pitchFamily="34" charset="-78"/>
            </a:endParaRPr>
          </a:p>
          <a:p>
            <a:pPr lvl="1"/>
            <a:r>
              <a:rPr lang="fa-IR" sz="2800" b="1" dirty="0">
                <a:solidFill>
                  <a:srgbClr val="7030A0"/>
                </a:solidFill>
                <a:latin typeface="IRANSans" panose="020B0506030804020204" pitchFamily="34" charset="-78"/>
                <a:cs typeface="IRANSans" panose="020B0506030804020204" pitchFamily="34" charset="-78"/>
              </a:rPr>
              <a:t>- نیاز به وی‌پی‌ان یا استفاده از خدمات </a:t>
            </a:r>
            <a:r>
              <a:rPr lang="en-US" sz="2800" b="1" dirty="0">
                <a:solidFill>
                  <a:srgbClr val="7030A0"/>
                </a:solidFill>
                <a:latin typeface="IRANSans" panose="020B0506030804020204" pitchFamily="34" charset="-78"/>
                <a:cs typeface="IRANSans" panose="020B0506030804020204" pitchFamily="34" charset="-78"/>
              </a:rPr>
              <a:t>shecan.ir</a:t>
            </a:r>
            <a:r>
              <a:rPr lang="fa-IR" sz="2800" b="1" dirty="0">
                <a:solidFill>
                  <a:srgbClr val="7030A0"/>
                </a:solidFill>
                <a:latin typeface="IRANSans" panose="020B0506030804020204" pitchFamily="34" charset="-78"/>
                <a:cs typeface="IRANSans" panose="020B0506030804020204" pitchFamily="34" charset="-78"/>
              </a:rPr>
              <a:t> خواهید داشت.</a:t>
            </a:r>
          </a:p>
        </p:txBody>
      </p:sp>
      <p:cxnSp>
        <p:nvCxnSpPr>
          <p:cNvPr id="4" name="Straight Connector 3">
            <a:extLst>
              <a:ext uri="{FF2B5EF4-FFF2-40B4-BE49-F238E27FC236}">
                <a16:creationId xmlns:a16="http://schemas.microsoft.com/office/drawing/2014/main" id="{819A1592-6FC4-4EAE-9580-0D803FF15B18}"/>
              </a:ext>
            </a:extLst>
          </p:cNvPr>
          <p:cNvCxnSpPr>
            <a:cxnSpLocks/>
          </p:cNvCxnSpPr>
          <p:nvPr/>
        </p:nvCxnSpPr>
        <p:spPr>
          <a:xfrm>
            <a:off x="7104112" y="1556792"/>
            <a:ext cx="4464496" cy="0"/>
          </a:xfrm>
          <a:prstGeom prst="line">
            <a:avLst/>
          </a:prstGeom>
          <a:ln w="19050">
            <a:solidFill>
              <a:srgbClr val="7030A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327686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983432" y="692696"/>
            <a:ext cx="10828301" cy="707886"/>
          </a:xfrm>
          <a:prstGeom prst="rect">
            <a:avLst/>
          </a:prstGeom>
          <a:noFill/>
        </p:spPr>
        <p:txBody>
          <a:bodyPr wrap="square" rtlCol="0">
            <a:spAutoFit/>
          </a:bodyPr>
          <a:lstStyle/>
          <a:p>
            <a:pPr lvl="1"/>
            <a:r>
              <a:rPr lang="fa-IR" sz="4000" b="1" dirty="0">
                <a:solidFill>
                  <a:srgbClr val="7030A0"/>
                </a:solidFill>
                <a:latin typeface="IRANSans Black" panose="020B0506030804020204" pitchFamily="34" charset="-78"/>
                <a:cs typeface="IRANSans Black" panose="020B0506030804020204" pitchFamily="34" charset="-78"/>
              </a:rPr>
              <a:t>قابلیت‌های</a:t>
            </a:r>
            <a:r>
              <a:rPr lang="fa-IR" sz="4000" b="1" dirty="0">
                <a:solidFill>
                  <a:schemeClr val="bg2">
                    <a:lumMod val="50000"/>
                  </a:schemeClr>
                </a:solidFill>
                <a:latin typeface="IRANSans Black" panose="020B0506030804020204" pitchFamily="34" charset="-78"/>
                <a:cs typeface="IRANSans Black" panose="020B0506030804020204" pitchFamily="34" charset="-78"/>
              </a:rPr>
              <a:t> </a:t>
            </a:r>
            <a:r>
              <a:rPr lang="fa-IR" sz="4000" b="1" dirty="0">
                <a:solidFill>
                  <a:srgbClr val="7030A0"/>
                </a:solidFill>
                <a:latin typeface="IRANSans Black" panose="020B0506030804020204" pitchFamily="34" charset="-78"/>
                <a:cs typeface="IRANSans Black" panose="020B0506030804020204" pitchFamily="34" charset="-78"/>
              </a:rPr>
              <a:t>کلیدی</a:t>
            </a:r>
            <a:endParaRPr lang="en-US" sz="4000" b="1" dirty="0">
              <a:solidFill>
                <a:srgbClr val="7030A0"/>
              </a:solidFill>
              <a:latin typeface="IRANSans Black" panose="020B0506030804020204" pitchFamily="34" charset="-78"/>
              <a:cs typeface="IRANSans Black" panose="020B0506030804020204" pitchFamily="34" charset="-78"/>
            </a:endParaRPr>
          </a:p>
        </p:txBody>
      </p:sp>
      <p:sp>
        <p:nvSpPr>
          <p:cNvPr id="2" name="AutoShape 2">
            <a:extLst>
              <a:ext uri="{FF2B5EF4-FFF2-40B4-BE49-F238E27FC236}">
                <a16:creationId xmlns:a16="http://schemas.microsoft.com/office/drawing/2014/main" id="{706AACB1-0A54-4107-98CE-196E2E97DD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8EAA6ACE-2A01-4EAE-9A2D-14E906EFEA5A}"/>
              </a:ext>
            </a:extLst>
          </p:cNvPr>
          <p:cNvPicPr>
            <a:picLocks noChangeAspect="1"/>
          </p:cNvPicPr>
          <p:nvPr/>
        </p:nvPicPr>
        <p:blipFill>
          <a:blip r:embed="rId2"/>
          <a:stretch>
            <a:fillRect/>
          </a:stretch>
        </p:blipFill>
        <p:spPr>
          <a:xfrm>
            <a:off x="904415" y="1524251"/>
            <a:ext cx="9512065" cy="5148732"/>
          </a:xfrm>
          <a:prstGeom prst="rect">
            <a:avLst/>
          </a:prstGeom>
        </p:spPr>
      </p:pic>
      <p:cxnSp>
        <p:nvCxnSpPr>
          <p:cNvPr id="7" name="Straight Connector 6">
            <a:extLst>
              <a:ext uri="{FF2B5EF4-FFF2-40B4-BE49-F238E27FC236}">
                <a16:creationId xmlns:a16="http://schemas.microsoft.com/office/drawing/2014/main" id="{F39B71D3-6AC4-42CD-9AE3-A25C434F485D}"/>
              </a:ext>
            </a:extLst>
          </p:cNvPr>
          <p:cNvCxnSpPr>
            <a:cxnSpLocks/>
          </p:cNvCxnSpPr>
          <p:nvPr/>
        </p:nvCxnSpPr>
        <p:spPr>
          <a:xfrm>
            <a:off x="7320136" y="1556792"/>
            <a:ext cx="4248472" cy="0"/>
          </a:xfrm>
          <a:prstGeom prst="line">
            <a:avLst/>
          </a:prstGeom>
          <a:ln w="19050">
            <a:solidFill>
              <a:srgbClr val="7030A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489769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706AACB1-0A54-4107-98CE-196E2E97DD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14C5097F-0AF2-4F78-B653-57362F25A6F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
            <a:ext cx="12192000" cy="6857999"/>
          </a:xfrm>
          <a:prstGeom prst="rect">
            <a:avLst/>
          </a:prstGeom>
        </p:spPr>
      </p:pic>
      <p:sp>
        <p:nvSpPr>
          <p:cNvPr id="5" name="TextBox 4"/>
          <p:cNvSpPr txBox="1"/>
          <p:nvPr/>
        </p:nvSpPr>
        <p:spPr>
          <a:xfrm>
            <a:off x="1199456" y="692696"/>
            <a:ext cx="10828301" cy="707886"/>
          </a:xfrm>
          <a:prstGeom prst="rect">
            <a:avLst/>
          </a:prstGeom>
          <a:noFill/>
        </p:spPr>
        <p:txBody>
          <a:bodyPr wrap="square" rtlCol="0">
            <a:spAutoFit/>
          </a:bodyPr>
          <a:lstStyle/>
          <a:p>
            <a:pPr lvl="1"/>
            <a:r>
              <a:rPr lang="fa-IR" sz="4000" b="1" dirty="0">
                <a:solidFill>
                  <a:srgbClr val="7030A0"/>
                </a:solidFill>
                <a:latin typeface="IRANSans Black" panose="020B0506030804020204" pitchFamily="34" charset="-78"/>
                <a:cs typeface="IRANSans Black" panose="020B0506030804020204" pitchFamily="34" charset="-78"/>
              </a:rPr>
              <a:t>قابلیت‌های کلیدی</a:t>
            </a:r>
            <a:endParaRPr lang="en-US" sz="4000" b="1" dirty="0">
              <a:solidFill>
                <a:srgbClr val="7030A0"/>
              </a:solidFill>
              <a:latin typeface="IRANSans Black" panose="020B0506030804020204" pitchFamily="34" charset="-78"/>
              <a:cs typeface="IRANSans Black" panose="020B0506030804020204" pitchFamily="34" charset="-78"/>
            </a:endParaRPr>
          </a:p>
        </p:txBody>
      </p:sp>
      <p:cxnSp>
        <p:nvCxnSpPr>
          <p:cNvPr id="6" name="Straight Connector 5">
            <a:extLst>
              <a:ext uri="{FF2B5EF4-FFF2-40B4-BE49-F238E27FC236}">
                <a16:creationId xmlns:a16="http://schemas.microsoft.com/office/drawing/2014/main" id="{01427B7B-8759-446F-99EF-C9C5BA551675}"/>
              </a:ext>
            </a:extLst>
          </p:cNvPr>
          <p:cNvCxnSpPr>
            <a:cxnSpLocks/>
          </p:cNvCxnSpPr>
          <p:nvPr/>
        </p:nvCxnSpPr>
        <p:spPr>
          <a:xfrm>
            <a:off x="7104112" y="1556792"/>
            <a:ext cx="4464496" cy="0"/>
          </a:xfrm>
          <a:prstGeom prst="line">
            <a:avLst/>
          </a:prstGeom>
          <a:ln w="19050">
            <a:solidFill>
              <a:srgbClr val="7030A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002314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1231661" y="772706"/>
            <a:ext cx="10828301" cy="707886"/>
          </a:xfrm>
          <a:prstGeom prst="rect">
            <a:avLst/>
          </a:prstGeom>
          <a:noFill/>
        </p:spPr>
        <p:txBody>
          <a:bodyPr wrap="square" rtlCol="0">
            <a:spAutoFit/>
          </a:bodyPr>
          <a:lstStyle/>
          <a:p>
            <a:pPr lvl="1"/>
            <a:r>
              <a:rPr lang="fa-IR" sz="4000" b="1" dirty="0">
                <a:solidFill>
                  <a:srgbClr val="7030A0"/>
                </a:solidFill>
                <a:latin typeface="IRANSans Black" panose="020B0506030804020204" pitchFamily="34" charset="-78"/>
                <a:cs typeface="IRANSans Black" panose="020B0506030804020204" pitchFamily="34" charset="-78"/>
              </a:rPr>
              <a:t>دروید در عمل - </a:t>
            </a:r>
            <a:r>
              <a:rPr lang="en-US" sz="4000" b="1" dirty="0" err="1">
                <a:solidFill>
                  <a:srgbClr val="7030A0"/>
                </a:solidFill>
                <a:latin typeface="IRANSans Black" panose="020B0506030804020204" pitchFamily="34" charset="-78"/>
                <a:cs typeface="IRANSans Black" panose="020B0506030804020204" pitchFamily="34" charset="-78"/>
              </a:rPr>
              <a:t>GumGum</a:t>
            </a:r>
            <a:endParaRPr lang="en-US" sz="4000" b="1" dirty="0">
              <a:solidFill>
                <a:srgbClr val="7030A0"/>
              </a:solidFill>
              <a:latin typeface="IRANSans Black" panose="020B0506030804020204" pitchFamily="34" charset="-78"/>
              <a:cs typeface="IRANSans Black" panose="020B0506030804020204" pitchFamily="34" charset="-78"/>
            </a:endParaRPr>
          </a:p>
        </p:txBody>
      </p:sp>
      <p:sp>
        <p:nvSpPr>
          <p:cNvPr id="2" name="AutoShape 2">
            <a:extLst>
              <a:ext uri="{FF2B5EF4-FFF2-40B4-BE49-F238E27FC236}">
                <a16:creationId xmlns:a16="http://schemas.microsoft.com/office/drawing/2014/main" id="{706AACB1-0A54-4107-98CE-196E2E97DD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57EF3D1D-F4FD-4C80-BF8D-02FD0E1F12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327" y="1972291"/>
            <a:ext cx="11030586" cy="3113777"/>
          </a:xfrm>
          <a:prstGeom prst="rect">
            <a:avLst/>
          </a:prstGeom>
        </p:spPr>
      </p:pic>
      <p:sp>
        <p:nvSpPr>
          <p:cNvPr id="8" name="TextBox 7">
            <a:extLst>
              <a:ext uri="{FF2B5EF4-FFF2-40B4-BE49-F238E27FC236}">
                <a16:creationId xmlns:a16="http://schemas.microsoft.com/office/drawing/2014/main" id="{153B4622-186B-4EB1-A062-1345E0B57536}"/>
              </a:ext>
            </a:extLst>
          </p:cNvPr>
          <p:cNvSpPr txBox="1"/>
          <p:nvPr/>
        </p:nvSpPr>
        <p:spPr>
          <a:xfrm>
            <a:off x="4230862" y="5783959"/>
            <a:ext cx="1885758" cy="461665"/>
          </a:xfrm>
          <a:prstGeom prst="rect">
            <a:avLst/>
          </a:prstGeom>
          <a:noFill/>
        </p:spPr>
        <p:txBody>
          <a:bodyPr wrap="square">
            <a:spAutoFit/>
          </a:bodyPr>
          <a:lstStyle/>
          <a:p>
            <a:r>
              <a:rPr lang="en-US" sz="2400" b="1" dirty="0">
                <a:solidFill>
                  <a:schemeClr val="tx2">
                    <a:lumMod val="60000"/>
                    <a:lumOff val="40000"/>
                  </a:schemeClr>
                </a:solidFill>
              </a:rPr>
              <a:t>Jun 2, 2020</a:t>
            </a:r>
          </a:p>
        </p:txBody>
      </p:sp>
      <p:sp>
        <p:nvSpPr>
          <p:cNvPr id="10" name="TextBox 9">
            <a:extLst>
              <a:ext uri="{FF2B5EF4-FFF2-40B4-BE49-F238E27FC236}">
                <a16:creationId xmlns:a16="http://schemas.microsoft.com/office/drawing/2014/main" id="{83577986-682F-4D5F-ACBF-1E790BD77A66}"/>
              </a:ext>
            </a:extLst>
          </p:cNvPr>
          <p:cNvSpPr txBox="1"/>
          <p:nvPr/>
        </p:nvSpPr>
        <p:spPr>
          <a:xfrm>
            <a:off x="551384" y="5368461"/>
            <a:ext cx="6094428" cy="830997"/>
          </a:xfrm>
          <a:prstGeom prst="rect">
            <a:avLst/>
          </a:prstGeom>
          <a:noFill/>
        </p:spPr>
        <p:txBody>
          <a:bodyPr wrap="square">
            <a:spAutoFit/>
          </a:bodyPr>
          <a:lstStyle/>
          <a:p>
            <a:pPr algn="l" rtl="0"/>
            <a:r>
              <a:rPr lang="en-US" sz="2400" dirty="0">
                <a:solidFill>
                  <a:schemeClr val="tx2">
                    <a:lumMod val="75000"/>
                  </a:schemeClr>
                </a:solidFill>
              </a:rPr>
              <a:t>Optimized Real-time Analytics using Spark Streaming and Apache Druid</a:t>
            </a:r>
          </a:p>
        </p:txBody>
      </p:sp>
      <p:sp>
        <p:nvSpPr>
          <p:cNvPr id="11" name="AutoShape 2" descr="GUMGUM ADS DROVE 148K ON SITE VISITS TO A LEADING HOTEL &amp;amp; RESORT CHAIN">
            <a:extLst>
              <a:ext uri="{FF2B5EF4-FFF2-40B4-BE49-F238E27FC236}">
                <a16:creationId xmlns:a16="http://schemas.microsoft.com/office/drawing/2014/main" id="{CC3A3A3D-0F7A-4AC9-9557-26FB5E792F84}"/>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2CBFF1DE-07EE-485D-832D-D61D3CD758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94540" y="5055087"/>
            <a:ext cx="4146076" cy="1457743"/>
          </a:xfrm>
          <a:prstGeom prst="rect">
            <a:avLst/>
          </a:prstGeom>
        </p:spPr>
      </p:pic>
      <p:cxnSp>
        <p:nvCxnSpPr>
          <p:cNvPr id="9" name="Straight Connector 8">
            <a:extLst>
              <a:ext uri="{FF2B5EF4-FFF2-40B4-BE49-F238E27FC236}">
                <a16:creationId xmlns:a16="http://schemas.microsoft.com/office/drawing/2014/main" id="{7B734E13-25DF-437A-BA78-345596431B96}"/>
              </a:ext>
            </a:extLst>
          </p:cNvPr>
          <p:cNvCxnSpPr>
            <a:cxnSpLocks/>
          </p:cNvCxnSpPr>
          <p:nvPr/>
        </p:nvCxnSpPr>
        <p:spPr>
          <a:xfrm>
            <a:off x="5943600" y="1556792"/>
            <a:ext cx="5625008" cy="0"/>
          </a:xfrm>
          <a:prstGeom prst="line">
            <a:avLst/>
          </a:prstGeom>
          <a:ln w="19050">
            <a:solidFill>
              <a:srgbClr val="7030A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455204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1127448" y="829485"/>
            <a:ext cx="10828301" cy="707886"/>
          </a:xfrm>
          <a:prstGeom prst="rect">
            <a:avLst/>
          </a:prstGeom>
          <a:noFill/>
        </p:spPr>
        <p:txBody>
          <a:bodyPr wrap="square" rtlCol="0">
            <a:spAutoFit/>
          </a:bodyPr>
          <a:lstStyle/>
          <a:p>
            <a:pPr lvl="1"/>
            <a:r>
              <a:rPr lang="fa-IR" sz="4000" b="1" dirty="0">
                <a:solidFill>
                  <a:srgbClr val="7030A0"/>
                </a:solidFill>
                <a:latin typeface="IRANSans Black" panose="020B0506030804020204" pitchFamily="34" charset="-78"/>
                <a:cs typeface="IRANSans Black" panose="020B0506030804020204" pitchFamily="34" charset="-78"/>
              </a:rPr>
              <a:t>دروید در عمل - </a:t>
            </a:r>
            <a:r>
              <a:rPr lang="en-US" sz="4000" b="1" dirty="0">
                <a:solidFill>
                  <a:srgbClr val="7030A0"/>
                </a:solidFill>
                <a:latin typeface="IRANSans Black" panose="020B0506030804020204" pitchFamily="34" charset="-78"/>
                <a:cs typeface="IRANSans Black" panose="020B0506030804020204" pitchFamily="34" charset="-78"/>
              </a:rPr>
              <a:t>Netflix</a:t>
            </a:r>
          </a:p>
        </p:txBody>
      </p:sp>
      <p:sp>
        <p:nvSpPr>
          <p:cNvPr id="2" name="AutoShape 2">
            <a:extLst>
              <a:ext uri="{FF2B5EF4-FFF2-40B4-BE49-F238E27FC236}">
                <a16:creationId xmlns:a16="http://schemas.microsoft.com/office/drawing/2014/main" id="{706AACB1-0A54-4107-98CE-196E2E97DD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129B702E-205B-4B3D-9012-15550F6808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531" y="2205118"/>
            <a:ext cx="11372204" cy="2159733"/>
          </a:xfrm>
          <a:prstGeom prst="rect">
            <a:avLst/>
          </a:prstGeom>
        </p:spPr>
      </p:pic>
      <p:sp>
        <p:nvSpPr>
          <p:cNvPr id="8" name="TextBox 7">
            <a:extLst>
              <a:ext uri="{FF2B5EF4-FFF2-40B4-BE49-F238E27FC236}">
                <a16:creationId xmlns:a16="http://schemas.microsoft.com/office/drawing/2014/main" id="{F7C8B453-7C93-4E09-BABF-8FB80377CF61}"/>
              </a:ext>
            </a:extLst>
          </p:cNvPr>
          <p:cNvSpPr txBox="1"/>
          <p:nvPr/>
        </p:nvSpPr>
        <p:spPr>
          <a:xfrm>
            <a:off x="767408" y="5013176"/>
            <a:ext cx="6094428" cy="830997"/>
          </a:xfrm>
          <a:prstGeom prst="rect">
            <a:avLst/>
          </a:prstGeom>
          <a:noFill/>
        </p:spPr>
        <p:txBody>
          <a:bodyPr wrap="square">
            <a:spAutoFit/>
          </a:bodyPr>
          <a:lstStyle/>
          <a:p>
            <a:pPr algn="l" rtl="0"/>
            <a:r>
              <a:rPr lang="en-US" sz="2400" dirty="0">
                <a:solidFill>
                  <a:schemeClr val="tx2">
                    <a:lumMod val="75000"/>
                  </a:schemeClr>
                </a:solidFill>
              </a:rPr>
              <a:t>How Netflix uses Druid for Real-time Insights to Ensure a High-Quality Experience -</a:t>
            </a:r>
            <a:r>
              <a:rPr lang="en-US" sz="2400" b="1" dirty="0">
                <a:solidFill>
                  <a:schemeClr val="tx2">
                    <a:lumMod val="60000"/>
                    <a:lumOff val="40000"/>
                  </a:schemeClr>
                </a:solidFill>
              </a:rPr>
              <a:t> Mar 3,2020</a:t>
            </a:r>
          </a:p>
        </p:txBody>
      </p:sp>
      <p:pic>
        <p:nvPicPr>
          <p:cNvPr id="1026" name="Picture 2" descr="About Netflix - Unternehmens-Assets">
            <a:extLst>
              <a:ext uri="{FF2B5EF4-FFF2-40B4-BE49-F238E27FC236}">
                <a16:creationId xmlns:a16="http://schemas.microsoft.com/office/drawing/2014/main" id="{8B573746-A4A3-4064-88FA-A593F8F4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8168" y="4746255"/>
            <a:ext cx="2762250" cy="165735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F00F0BDC-5B6E-4C29-B2DE-C3502D8CCDB1}"/>
              </a:ext>
            </a:extLst>
          </p:cNvPr>
          <p:cNvCxnSpPr>
            <a:cxnSpLocks/>
          </p:cNvCxnSpPr>
          <p:nvPr/>
        </p:nvCxnSpPr>
        <p:spPr>
          <a:xfrm>
            <a:off x="6384032" y="1556792"/>
            <a:ext cx="5184576" cy="0"/>
          </a:xfrm>
          <a:prstGeom prst="line">
            <a:avLst/>
          </a:prstGeom>
          <a:ln w="19050">
            <a:solidFill>
              <a:srgbClr val="7030A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7950479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30624</TotalTime>
  <Words>1647</Words>
  <Application>Microsoft Office PowerPoint</Application>
  <PresentationFormat>Widescreen</PresentationFormat>
  <Paragraphs>146</Paragraphs>
  <Slides>51</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51</vt:i4>
      </vt:variant>
    </vt:vector>
  </HeadingPairs>
  <TitlesOfParts>
    <vt:vector size="64" baseType="lpstr">
      <vt:lpstr>Arial</vt:lpstr>
      <vt:lpstr>Calibri</vt:lpstr>
      <vt:lpstr>charter</vt:lpstr>
      <vt:lpstr>IRANSans</vt:lpstr>
      <vt:lpstr>IRANSans Black</vt:lpstr>
      <vt:lpstr>IRANSans(FaNum)</vt:lpstr>
      <vt:lpstr>IRANSans(FaNum) Black</vt:lpstr>
      <vt:lpstr>IRANSans(Small) Black</vt:lpstr>
      <vt:lpstr>LatoRegular</vt:lpstr>
      <vt:lpstr>Merriweather</vt:lpstr>
      <vt:lpstr>Open Sans</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MRT www.Win2Farsi.com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MRT Pack 24 DVDs</dc:creator>
  <cp:lastModifiedBy>Nikamooz Design</cp:lastModifiedBy>
  <cp:revision>1694</cp:revision>
  <cp:lastPrinted>2021-07-18T07:06:28Z</cp:lastPrinted>
  <dcterms:created xsi:type="dcterms:W3CDTF">2014-06-29T17:19:13Z</dcterms:created>
  <dcterms:modified xsi:type="dcterms:W3CDTF">2021-12-20T13:08:51Z</dcterms:modified>
</cp:coreProperties>
</file>